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Inter SemiBold"/>
      <p:regular r:id="rId30"/>
      <p:bold r:id="rId31"/>
    </p:embeddedFont>
    <p:embeddedFont>
      <p:font typeface="Maven Pro SemiBold"/>
      <p:regular r:id="rId32"/>
      <p:bold r:id="rId33"/>
    </p:embeddedFont>
    <p:embeddedFont>
      <p:font typeface="Inter"/>
      <p:regular r:id="rId34"/>
      <p:bold r:id="rId35"/>
    </p:embeddedFont>
    <p:embeddedFont>
      <p:font typeface="Inter Medium"/>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SemiBold-bold.fntdata"/><Relationship Id="rId30" Type="http://schemas.openxmlformats.org/officeDocument/2006/relationships/font" Target="fonts/InterSemiBold-regular.fntdata"/><Relationship Id="rId11" Type="http://schemas.openxmlformats.org/officeDocument/2006/relationships/slide" Target="slides/slide5.xml"/><Relationship Id="rId33" Type="http://schemas.openxmlformats.org/officeDocument/2006/relationships/font" Target="fonts/MavenProSemiBold-bold.fntdata"/><Relationship Id="rId10" Type="http://schemas.openxmlformats.org/officeDocument/2006/relationships/slide" Target="slides/slide4.xml"/><Relationship Id="rId32" Type="http://schemas.openxmlformats.org/officeDocument/2006/relationships/font" Target="fonts/MavenProSemiBold-regular.fntdata"/><Relationship Id="rId13" Type="http://schemas.openxmlformats.org/officeDocument/2006/relationships/slide" Target="slides/slide7.xml"/><Relationship Id="rId35" Type="http://schemas.openxmlformats.org/officeDocument/2006/relationships/font" Target="fonts/Inter-bold.fntdata"/><Relationship Id="rId12" Type="http://schemas.openxmlformats.org/officeDocument/2006/relationships/slide" Target="slides/slide6.xml"/><Relationship Id="rId34" Type="http://schemas.openxmlformats.org/officeDocument/2006/relationships/font" Target="fonts/Inter-regular.fntdata"/><Relationship Id="rId15" Type="http://schemas.openxmlformats.org/officeDocument/2006/relationships/slide" Target="slides/slide9.xml"/><Relationship Id="rId37" Type="http://schemas.openxmlformats.org/officeDocument/2006/relationships/font" Target="fonts/InterMedium-bold.fntdata"/><Relationship Id="rId14" Type="http://schemas.openxmlformats.org/officeDocument/2006/relationships/slide" Target="slides/slide8.xml"/><Relationship Id="rId36" Type="http://schemas.openxmlformats.org/officeDocument/2006/relationships/font" Target="fonts/Inter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bebdcb8ac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13bebdcb8ac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bebdcb8ac_2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3bebdcb8ac_2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bebdcb8ac_2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3bebdcb8ac_2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bebdcb8ac_2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3bebdcb8ac_2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bebdcb8ac_2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3bebdcb8ac_2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bebdcb8ac_2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3bebdcb8ac_2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bebdcb8ac_2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3bebdcb8ac_2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bebdcb8ac_2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3bebdcb8ac_2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bebdcb8ac_2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3bebdcb8ac_2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bebdcb8ac_2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3bebdcb8ac_2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bebdcb8ac_2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3bebdcb8ac_2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bebdcb8ac_2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13bebdcb8ac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bebdcb8ac_2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3bebdcb8ac_2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bebdcb8ac_2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13bebdcb8ac_2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bebdcb8ac_2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3bebdcb8ac_2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bebdcb8ac_2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13bebdcb8ac_2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bebdcb8ac_2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13bebdcb8ac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Section list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3bebdcb8ac_2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3bebdcb8ac_2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bebdcb8ac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3bebdcb8ac_2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bebdcb8ac_2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13bebdcb8ac_2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bebdcb8ac_2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3bebdcb8ac_2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bebdcb8ac_2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3bebdcb8ac_2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bebdcb8ac_2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3bebdcb8ac_2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1" name="Google Shape;71;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 name="Google Shape;7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8" name="Google Shape;78;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6.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0.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www.kaggle.com/datasets/yasserh/walmart-dataset" TargetMode="External"/><Relationship Id="rId4" Type="http://schemas.openxmlformats.org/officeDocument/2006/relationships/image" Target="../media/image3.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209950"/>
            <a:ext cx="4200600" cy="926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990"/>
              <a:buNone/>
            </a:pPr>
            <a:r>
              <a:rPr lang="en" sz="3100">
                <a:solidFill>
                  <a:schemeClr val="lt1"/>
                </a:solidFill>
                <a:latin typeface="Maven Pro SemiBold"/>
                <a:ea typeface="Maven Pro SemiBold"/>
                <a:cs typeface="Maven Pro SemiBold"/>
                <a:sym typeface="Maven Pro SemiBold"/>
              </a:rPr>
              <a:t>Final Project Presentation</a:t>
            </a:r>
            <a:endParaRPr sz="3100">
              <a:solidFill>
                <a:schemeClr val="lt1"/>
              </a:solidFill>
              <a:latin typeface="Maven Pro SemiBold"/>
              <a:ea typeface="Maven Pro SemiBold"/>
              <a:cs typeface="Maven Pro SemiBold"/>
              <a:sym typeface="Maven Pro SemiBold"/>
            </a:endParaRPr>
          </a:p>
        </p:txBody>
      </p:sp>
      <p:sp>
        <p:nvSpPr>
          <p:cNvPr id="100" name="Google Shape;100;p25"/>
          <p:cNvSpPr txBox="1"/>
          <p:nvPr>
            <p:ph idx="1" type="subTitle"/>
          </p:nvPr>
        </p:nvSpPr>
        <p:spPr>
          <a:xfrm>
            <a:off x="311700" y="3547100"/>
            <a:ext cx="4619400" cy="58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sz="1400">
                <a:solidFill>
                  <a:srgbClr val="F4F0FF"/>
                </a:solidFill>
                <a:latin typeface="Inter SemiBold"/>
                <a:ea typeface="Inter SemiBold"/>
                <a:cs typeface="Inter SemiBold"/>
                <a:sym typeface="Inter SemiBold"/>
              </a:rPr>
              <a:t>Machine Learning Class</a:t>
            </a:r>
            <a:endParaRPr sz="1400">
              <a:solidFill>
                <a:srgbClr val="F4F0FF"/>
              </a:solidFill>
              <a:latin typeface="Inter SemiBold"/>
              <a:ea typeface="Inter SemiBold"/>
              <a:cs typeface="Inter SemiBold"/>
              <a:sym typeface="Inter SemiBold"/>
            </a:endParaRPr>
          </a:p>
        </p:txBody>
      </p:sp>
      <p:cxnSp>
        <p:nvCxnSpPr>
          <p:cNvPr id="101" name="Google Shape;101;p25"/>
          <p:cNvCxnSpPr/>
          <p:nvPr/>
        </p:nvCxnSpPr>
        <p:spPr>
          <a:xfrm>
            <a:off x="384025" y="4219296"/>
            <a:ext cx="1289400" cy="0"/>
          </a:xfrm>
          <a:prstGeom prst="straightConnector1">
            <a:avLst/>
          </a:prstGeom>
          <a:noFill/>
          <a:ln cap="flat" cmpd="sng" w="9525">
            <a:solidFill>
              <a:srgbClr val="A338EB"/>
            </a:solidFill>
            <a:prstDash val="solid"/>
            <a:round/>
            <a:headEnd len="sm" w="sm" type="none"/>
            <a:tailEnd len="sm" w="sm" type="none"/>
          </a:ln>
        </p:spPr>
      </p:cxnSp>
      <p:sp>
        <p:nvSpPr>
          <p:cNvPr id="102" name="Google Shape;102;p25"/>
          <p:cNvSpPr txBox="1"/>
          <p:nvPr>
            <p:ph idx="1" type="subTitle"/>
          </p:nvPr>
        </p:nvSpPr>
        <p:spPr>
          <a:xfrm>
            <a:off x="311700" y="2403875"/>
            <a:ext cx="4619400" cy="98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Nomor Kelompok:  2</a:t>
            </a:r>
            <a:endParaRPr sz="1800">
              <a:solidFill>
                <a:schemeClr val="lt1"/>
              </a:solidFill>
              <a:latin typeface="Inter SemiBold"/>
              <a:ea typeface="Inter SemiBold"/>
              <a:cs typeface="Inter SemiBold"/>
              <a:sym typeface="Inter SemiBold"/>
            </a:endParaRPr>
          </a:p>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Nama Mentor: Ramdhan Hidayat</a:t>
            </a:r>
            <a:endParaRPr sz="1800">
              <a:solidFill>
                <a:schemeClr val="lt1"/>
              </a:solidFill>
              <a:latin typeface="Inter SemiBold"/>
              <a:ea typeface="Inter SemiBold"/>
              <a:cs typeface="Inter SemiBold"/>
              <a:sym typeface="Inter SemiBold"/>
            </a:endParaRPr>
          </a:p>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Nama:</a:t>
            </a:r>
            <a:endParaRPr sz="1800">
              <a:solidFill>
                <a:schemeClr val="lt1"/>
              </a:solidFill>
              <a:latin typeface="Inter SemiBold"/>
              <a:ea typeface="Inter SemiBold"/>
              <a:cs typeface="Inter SemiBold"/>
              <a:sym typeface="Inter SemiBold"/>
            </a:endParaRPr>
          </a:p>
          <a:p>
            <a:pPr indent="-342900" lvl="0" marL="457200" rtl="0" algn="l">
              <a:lnSpc>
                <a:spcPct val="100000"/>
              </a:lnSpc>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Dwi Wulandari</a:t>
            </a:r>
            <a:endParaRPr sz="1800">
              <a:solidFill>
                <a:schemeClr val="lt1"/>
              </a:solidFill>
              <a:latin typeface="Inter SemiBold"/>
              <a:ea typeface="Inter SemiBold"/>
              <a:cs typeface="Inter SemiBold"/>
              <a:sym typeface="Inter SemiBold"/>
            </a:endParaRPr>
          </a:p>
          <a:p>
            <a:pPr indent="-342900" lvl="0" marL="457200" rtl="0" algn="l">
              <a:lnSpc>
                <a:spcPct val="100000"/>
              </a:lnSpc>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Riska Budiyanti</a:t>
            </a:r>
            <a:endParaRPr sz="1800">
              <a:solidFill>
                <a:schemeClr val="lt1"/>
              </a:solidFill>
              <a:latin typeface="Inter SemiBold"/>
              <a:ea typeface="Inter SemiBold"/>
              <a:cs typeface="Inter SemiBold"/>
              <a:sym typeface="Inter SemiBold"/>
            </a:endParaRPr>
          </a:p>
        </p:txBody>
      </p:sp>
      <p:sp>
        <p:nvSpPr>
          <p:cNvPr id="103" name="Google Shape;103;p25"/>
          <p:cNvSpPr txBox="1"/>
          <p:nvPr>
            <p:ph idx="1" type="subTitle"/>
          </p:nvPr>
        </p:nvSpPr>
        <p:spPr>
          <a:xfrm>
            <a:off x="311700" y="4281925"/>
            <a:ext cx="3227400" cy="5823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SzPts val="2800"/>
              <a:buNone/>
            </a:pPr>
            <a:r>
              <a:rPr b="1" lang="en" sz="1100">
                <a:solidFill>
                  <a:srgbClr val="F4F0FF"/>
                </a:solidFill>
                <a:latin typeface="Inter"/>
                <a:ea typeface="Inter"/>
                <a:cs typeface="Inter"/>
                <a:sym typeface="Inter"/>
              </a:rPr>
              <a:t>Program Studi Independen Bersertifikat</a:t>
            </a:r>
            <a:endParaRPr b="1" sz="1100">
              <a:solidFill>
                <a:srgbClr val="F4F0FF"/>
              </a:solidFill>
              <a:latin typeface="Inter"/>
              <a:ea typeface="Inter"/>
              <a:cs typeface="Inter"/>
              <a:sym typeface="Inter"/>
            </a:endParaRPr>
          </a:p>
          <a:p>
            <a:pPr indent="0" lvl="0" marL="0" rtl="0" algn="l">
              <a:lnSpc>
                <a:spcPct val="115000"/>
              </a:lnSpc>
              <a:spcBef>
                <a:spcPts val="0"/>
              </a:spcBef>
              <a:spcAft>
                <a:spcPts val="0"/>
              </a:spcAft>
              <a:buSzPts val="2800"/>
              <a:buNone/>
            </a:pPr>
            <a:r>
              <a:rPr b="1" lang="en" sz="1100">
                <a:solidFill>
                  <a:srgbClr val="F4F0FF"/>
                </a:solidFill>
                <a:latin typeface="Inter"/>
                <a:ea typeface="Inter"/>
                <a:cs typeface="Inter"/>
                <a:sym typeface="Inter"/>
              </a:rPr>
              <a:t>Zenius Bersama Kampus Merdeka</a:t>
            </a:r>
            <a:endParaRPr b="1" sz="1100">
              <a:solidFill>
                <a:srgbClr val="F4F0FF"/>
              </a:solidFill>
              <a:latin typeface="Inter"/>
              <a:ea typeface="Inter"/>
              <a:cs typeface="Inter"/>
              <a:sym typeface="Inter"/>
            </a:endParaRPr>
          </a:p>
        </p:txBody>
      </p:sp>
      <p:pic>
        <p:nvPicPr>
          <p:cNvPr id="104" name="Google Shape;104;p25"/>
          <p:cNvPicPr preferRelativeResize="0"/>
          <p:nvPr/>
        </p:nvPicPr>
        <p:blipFill rotWithShape="1">
          <a:blip r:embed="rId3">
            <a:alphaModFix/>
          </a:blip>
          <a:srcRect b="0" l="-1385" r="20837" t="0"/>
          <a:stretch/>
        </p:blipFill>
        <p:spPr>
          <a:xfrm>
            <a:off x="4708725" y="0"/>
            <a:ext cx="4435275" cy="3231250"/>
          </a:xfrm>
          <a:prstGeom prst="rect">
            <a:avLst/>
          </a:prstGeom>
          <a:noFill/>
          <a:ln>
            <a:noFill/>
          </a:ln>
        </p:spPr>
      </p:pic>
      <p:pic>
        <p:nvPicPr>
          <p:cNvPr id="105" name="Google Shape;105;p25"/>
          <p:cNvPicPr preferRelativeResize="0"/>
          <p:nvPr/>
        </p:nvPicPr>
        <p:blipFill rotWithShape="1">
          <a:blip r:embed="rId4">
            <a:alphaModFix/>
          </a:blip>
          <a:srcRect b="0" l="-1001" r="15384" t="0"/>
          <a:stretch/>
        </p:blipFill>
        <p:spPr>
          <a:xfrm>
            <a:off x="5491100" y="1912250"/>
            <a:ext cx="3652900" cy="3231251"/>
          </a:xfrm>
          <a:prstGeom prst="rect">
            <a:avLst/>
          </a:prstGeom>
          <a:noFill/>
          <a:ln>
            <a:noFill/>
          </a:ln>
        </p:spPr>
      </p:pic>
      <p:grpSp>
        <p:nvGrpSpPr>
          <p:cNvPr id="106" name="Google Shape;106;p25"/>
          <p:cNvGrpSpPr/>
          <p:nvPr/>
        </p:nvGrpSpPr>
        <p:grpSpPr>
          <a:xfrm>
            <a:off x="384040" y="392237"/>
            <a:ext cx="2423786" cy="634878"/>
            <a:chOff x="384019" y="392240"/>
            <a:chExt cx="2701500" cy="707700"/>
          </a:xfrm>
        </p:grpSpPr>
        <p:sp>
          <p:nvSpPr>
            <p:cNvPr id="107" name="Google Shape;107;p25"/>
            <p:cNvSpPr/>
            <p:nvPr/>
          </p:nvSpPr>
          <p:spPr>
            <a:xfrm>
              <a:off x="384019" y="392240"/>
              <a:ext cx="2701500" cy="707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p25"/>
            <p:cNvPicPr preferRelativeResize="0"/>
            <p:nvPr/>
          </p:nvPicPr>
          <p:blipFill rotWithShape="1">
            <a:blip r:embed="rId5">
              <a:alphaModFix/>
            </a:blip>
            <a:srcRect b="0" l="0" r="0" t="0"/>
            <a:stretch/>
          </p:blipFill>
          <p:spPr>
            <a:xfrm>
              <a:off x="2061996" y="546526"/>
              <a:ext cx="792749" cy="422701"/>
            </a:xfrm>
            <a:prstGeom prst="rect">
              <a:avLst/>
            </a:prstGeom>
            <a:noFill/>
            <a:ln>
              <a:noFill/>
            </a:ln>
          </p:spPr>
        </p:pic>
        <p:cxnSp>
          <p:nvCxnSpPr>
            <p:cNvPr id="109" name="Google Shape;109;p25"/>
            <p:cNvCxnSpPr/>
            <p:nvPr/>
          </p:nvCxnSpPr>
          <p:spPr>
            <a:xfrm>
              <a:off x="1787419" y="648184"/>
              <a:ext cx="0" cy="219345"/>
            </a:xfrm>
            <a:prstGeom prst="straightConnector1">
              <a:avLst/>
            </a:prstGeom>
            <a:noFill/>
            <a:ln cap="flat" cmpd="sng" w="9525">
              <a:solidFill>
                <a:schemeClr val="dk2"/>
              </a:solidFill>
              <a:prstDash val="solid"/>
              <a:round/>
              <a:headEnd len="sm" w="sm" type="none"/>
              <a:tailEnd len="sm" w="sm" type="none"/>
            </a:ln>
          </p:spPr>
        </p:cxnSp>
        <p:cxnSp>
          <p:nvCxnSpPr>
            <p:cNvPr id="110" name="Google Shape;110;p25"/>
            <p:cNvCxnSpPr/>
            <p:nvPr/>
          </p:nvCxnSpPr>
          <p:spPr>
            <a:xfrm>
              <a:off x="1787385" y="648184"/>
              <a:ext cx="0" cy="219345"/>
            </a:xfrm>
            <a:prstGeom prst="straightConnector1">
              <a:avLst/>
            </a:prstGeom>
            <a:noFill/>
            <a:ln cap="flat" cmpd="sng" w="9525">
              <a:solidFill>
                <a:schemeClr val="dk2"/>
              </a:solidFill>
              <a:prstDash val="solid"/>
              <a:round/>
              <a:headEnd len="sm" w="sm" type="none"/>
              <a:tailEnd len="sm" w="sm" type="none"/>
            </a:ln>
          </p:spPr>
        </p:cxnSp>
        <p:pic>
          <p:nvPicPr>
            <p:cNvPr id="111" name="Google Shape;111;p25"/>
            <p:cNvPicPr preferRelativeResize="0"/>
            <p:nvPr/>
          </p:nvPicPr>
          <p:blipFill rotWithShape="1">
            <a:blip r:embed="rId6">
              <a:alphaModFix/>
            </a:blip>
            <a:srcRect b="0" l="9894" r="8731" t="0"/>
            <a:stretch/>
          </p:blipFill>
          <p:spPr>
            <a:xfrm>
              <a:off x="555910" y="513014"/>
              <a:ext cx="1033078" cy="48972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idx="1" type="body"/>
          </p:nvPr>
        </p:nvSpPr>
        <p:spPr>
          <a:xfrm>
            <a:off x="311700" y="1556750"/>
            <a:ext cx="71913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	Namun, pada data Walmart mempunyai outliers yang terdapat pada kolom ‘Weekly_Sales’, ‘Temperature’, dan ‘Unemployment’. Solusi dari kami untuk mengatasi outliers tersebut yaitu dengan melakukan removal ketiga kolom  tersebut. Dan didapatkan visualisasi boxplot sebelum dan sesudah removal sebagai berikut:</a:t>
            </a:r>
            <a:endParaRPr sz="1500">
              <a:solidFill>
                <a:srgbClr val="282828"/>
              </a:solidFill>
              <a:latin typeface="Inter"/>
              <a:ea typeface="Inter"/>
              <a:cs typeface="Inter"/>
              <a:sym typeface="Inter"/>
            </a:endParaRPr>
          </a:p>
        </p:txBody>
      </p:sp>
      <p:sp>
        <p:nvSpPr>
          <p:cNvPr id="226" name="Google Shape;226;p34"/>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27" name="Google Shape;227;p34"/>
          <p:cNvGrpSpPr/>
          <p:nvPr/>
        </p:nvGrpSpPr>
        <p:grpSpPr>
          <a:xfrm>
            <a:off x="7503019" y="95797"/>
            <a:ext cx="1516771" cy="323122"/>
            <a:chOff x="400885" y="325214"/>
            <a:chExt cx="2298835" cy="489727"/>
          </a:xfrm>
        </p:grpSpPr>
        <p:pic>
          <p:nvPicPr>
            <p:cNvPr id="228" name="Google Shape;228;p34"/>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29" name="Google Shape;229;p34"/>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230" name="Google Shape;230;p34"/>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231" name="Google Shape;231;p34"/>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232" name="Google Shape;232;p34"/>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233" name="Google Shape;233;p3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34" name="Google Shape;234;p34"/>
          <p:cNvPicPr preferRelativeResize="0"/>
          <p:nvPr/>
        </p:nvPicPr>
        <p:blipFill rotWithShape="1">
          <a:blip r:embed="rId5">
            <a:alphaModFix/>
          </a:blip>
          <a:srcRect b="22199" l="14056" r="57590" t="42672"/>
          <a:stretch/>
        </p:blipFill>
        <p:spPr>
          <a:xfrm>
            <a:off x="1008992" y="3090040"/>
            <a:ext cx="2444333" cy="1702677"/>
          </a:xfrm>
          <a:prstGeom prst="rect">
            <a:avLst/>
          </a:prstGeom>
          <a:noFill/>
          <a:ln>
            <a:noFill/>
          </a:ln>
        </p:spPr>
      </p:pic>
      <p:pic>
        <p:nvPicPr>
          <p:cNvPr id="235" name="Google Shape;235;p34"/>
          <p:cNvPicPr preferRelativeResize="0"/>
          <p:nvPr/>
        </p:nvPicPr>
        <p:blipFill rotWithShape="1">
          <a:blip r:embed="rId6">
            <a:alphaModFix/>
          </a:blip>
          <a:srcRect b="15113" l="14861" r="57633" t="48034"/>
          <a:stretch/>
        </p:blipFill>
        <p:spPr>
          <a:xfrm>
            <a:off x="4170317" y="3090040"/>
            <a:ext cx="2232816" cy="1681931"/>
          </a:xfrm>
          <a:prstGeom prst="rect">
            <a:avLst/>
          </a:prstGeom>
          <a:noFill/>
          <a:ln>
            <a:noFill/>
          </a:ln>
        </p:spPr>
      </p:pic>
      <p:cxnSp>
        <p:nvCxnSpPr>
          <p:cNvPr id="236" name="Google Shape;236;p34"/>
          <p:cNvCxnSpPr/>
          <p:nvPr/>
        </p:nvCxnSpPr>
        <p:spPr>
          <a:xfrm>
            <a:off x="3453325" y="3736428"/>
            <a:ext cx="716992" cy="0"/>
          </a:xfrm>
          <a:prstGeom prst="straightConnector1">
            <a:avLst/>
          </a:prstGeom>
          <a:noFill/>
          <a:ln cap="flat" cmpd="sng" w="25400">
            <a:solidFill>
              <a:schemeClr val="accent2"/>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idx="1" type="body"/>
          </p:nvPr>
        </p:nvSpPr>
        <p:spPr>
          <a:xfrm>
            <a:off x="311700" y="1556750"/>
            <a:ext cx="71913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	</a:t>
            </a:r>
            <a:endParaRPr sz="1500">
              <a:solidFill>
                <a:srgbClr val="282828"/>
              </a:solidFill>
              <a:latin typeface="Inter"/>
              <a:ea typeface="Inter"/>
              <a:cs typeface="Inter"/>
              <a:sym typeface="Inter"/>
            </a:endParaRPr>
          </a:p>
        </p:txBody>
      </p:sp>
      <p:sp>
        <p:nvSpPr>
          <p:cNvPr id="242" name="Google Shape;242;p35"/>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43" name="Google Shape;243;p35"/>
          <p:cNvGrpSpPr/>
          <p:nvPr/>
        </p:nvGrpSpPr>
        <p:grpSpPr>
          <a:xfrm>
            <a:off x="7503019" y="95797"/>
            <a:ext cx="1516771" cy="323122"/>
            <a:chOff x="400885" y="325214"/>
            <a:chExt cx="2298835" cy="489727"/>
          </a:xfrm>
        </p:grpSpPr>
        <p:pic>
          <p:nvPicPr>
            <p:cNvPr id="244" name="Google Shape;244;p35"/>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45" name="Google Shape;245;p35"/>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246" name="Google Shape;246;p35"/>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247" name="Google Shape;247;p35"/>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248" name="Google Shape;248;p35"/>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249" name="Google Shape;249;p3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cxnSp>
        <p:nvCxnSpPr>
          <p:cNvPr id="250" name="Google Shape;250;p35"/>
          <p:cNvCxnSpPr/>
          <p:nvPr/>
        </p:nvCxnSpPr>
        <p:spPr>
          <a:xfrm>
            <a:off x="2758651" y="1923394"/>
            <a:ext cx="716992" cy="0"/>
          </a:xfrm>
          <a:prstGeom prst="straightConnector1">
            <a:avLst/>
          </a:prstGeom>
          <a:noFill/>
          <a:ln cap="flat" cmpd="sng" w="25400">
            <a:solidFill>
              <a:schemeClr val="accent2"/>
            </a:solidFill>
            <a:prstDash val="solid"/>
            <a:round/>
            <a:headEnd len="sm" w="sm" type="none"/>
            <a:tailEnd len="med" w="med" type="stealth"/>
          </a:ln>
          <a:effectLst>
            <a:outerShdw blurRad="40000" rotWithShape="0" dir="5400000" dist="20000">
              <a:srgbClr val="000000">
                <a:alpha val="37647"/>
              </a:srgbClr>
            </a:outerShdw>
          </a:effectLst>
        </p:spPr>
      </p:cxnSp>
      <p:pic>
        <p:nvPicPr>
          <p:cNvPr id="251" name="Google Shape;251;p35"/>
          <p:cNvPicPr preferRelativeResize="0"/>
          <p:nvPr/>
        </p:nvPicPr>
        <p:blipFill rotWithShape="1">
          <a:blip r:embed="rId5">
            <a:alphaModFix/>
          </a:blip>
          <a:srcRect b="27802" l="14539" r="58197" t="37069"/>
          <a:stretch/>
        </p:blipFill>
        <p:spPr>
          <a:xfrm>
            <a:off x="712062" y="1371598"/>
            <a:ext cx="1920779" cy="1391498"/>
          </a:xfrm>
          <a:prstGeom prst="rect">
            <a:avLst/>
          </a:prstGeom>
          <a:noFill/>
          <a:ln>
            <a:noFill/>
          </a:ln>
        </p:spPr>
      </p:pic>
      <p:pic>
        <p:nvPicPr>
          <p:cNvPr id="252" name="Google Shape;252;p35"/>
          <p:cNvPicPr preferRelativeResize="0"/>
          <p:nvPr/>
        </p:nvPicPr>
        <p:blipFill rotWithShape="1">
          <a:blip r:embed="rId6">
            <a:alphaModFix/>
          </a:blip>
          <a:srcRect b="19922" l="14861" r="57270" t="45447"/>
          <a:stretch/>
        </p:blipFill>
        <p:spPr>
          <a:xfrm>
            <a:off x="3682262" y="1371598"/>
            <a:ext cx="1991762" cy="1391498"/>
          </a:xfrm>
          <a:prstGeom prst="rect">
            <a:avLst/>
          </a:prstGeom>
          <a:noFill/>
          <a:ln>
            <a:noFill/>
          </a:ln>
        </p:spPr>
      </p:pic>
      <p:pic>
        <p:nvPicPr>
          <p:cNvPr id="253" name="Google Shape;253;p35"/>
          <p:cNvPicPr preferRelativeResize="0"/>
          <p:nvPr/>
        </p:nvPicPr>
        <p:blipFill rotWithShape="1">
          <a:blip r:embed="rId7">
            <a:alphaModFix/>
          </a:blip>
          <a:srcRect b="23087" l="14861" r="58426" t="41137"/>
          <a:stretch/>
        </p:blipFill>
        <p:spPr>
          <a:xfrm>
            <a:off x="4216563" y="2953253"/>
            <a:ext cx="2170738" cy="1634513"/>
          </a:xfrm>
          <a:prstGeom prst="rect">
            <a:avLst/>
          </a:prstGeom>
          <a:noFill/>
          <a:ln>
            <a:noFill/>
          </a:ln>
        </p:spPr>
      </p:pic>
      <p:pic>
        <p:nvPicPr>
          <p:cNvPr id="254" name="Google Shape;254;p35"/>
          <p:cNvPicPr preferRelativeResize="0"/>
          <p:nvPr/>
        </p:nvPicPr>
        <p:blipFill rotWithShape="1">
          <a:blip r:embed="rId8">
            <a:alphaModFix/>
          </a:blip>
          <a:srcRect b="19531" l="15447" r="56838" t="46094"/>
          <a:stretch/>
        </p:blipFill>
        <p:spPr>
          <a:xfrm>
            <a:off x="1277180" y="2977768"/>
            <a:ext cx="2198463" cy="1533044"/>
          </a:xfrm>
          <a:prstGeom prst="rect">
            <a:avLst/>
          </a:prstGeom>
          <a:noFill/>
          <a:ln>
            <a:noFill/>
          </a:ln>
        </p:spPr>
      </p:pic>
      <p:cxnSp>
        <p:nvCxnSpPr>
          <p:cNvPr id="255" name="Google Shape;255;p35"/>
          <p:cNvCxnSpPr/>
          <p:nvPr/>
        </p:nvCxnSpPr>
        <p:spPr>
          <a:xfrm>
            <a:off x="3475643" y="3723270"/>
            <a:ext cx="716992" cy="0"/>
          </a:xfrm>
          <a:prstGeom prst="straightConnector1">
            <a:avLst/>
          </a:prstGeom>
          <a:noFill/>
          <a:ln cap="flat" cmpd="sng" w="25400">
            <a:solidFill>
              <a:schemeClr val="accent2"/>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idx="1" type="body"/>
          </p:nvPr>
        </p:nvSpPr>
        <p:spPr>
          <a:xfrm>
            <a:off x="235501" y="1492925"/>
            <a:ext cx="4155524" cy="2924400"/>
          </a:xfrm>
          <a:prstGeom prst="rect">
            <a:avLst/>
          </a:prstGeom>
          <a:noFill/>
          <a:ln>
            <a:noFill/>
          </a:ln>
        </p:spPr>
        <p:txBody>
          <a:bodyPr anchorCtr="0" anchor="t" bIns="91425" lIns="91425" spcFirstLastPara="1" rIns="91425" wrap="square" tIns="91425">
            <a:noAutofit/>
          </a:bodyPr>
          <a:lstStyle/>
          <a:p>
            <a:pPr indent="-171450" lvl="0" marL="28575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a:p>
            <a:pPr indent="-171450" lvl="0" marL="28575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a:p>
            <a:pPr indent="-171450" lvl="0" marL="28575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a:p>
            <a:pPr indent="-171450" lvl="0" marL="28575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a:p>
            <a:pPr indent="-171450" lvl="0" marL="28575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a:p>
            <a:pPr indent="-171450" lvl="0" marL="28575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a:p>
            <a:pPr indent="-171450" lvl="0" marL="28575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a:p>
            <a:pPr indent="-171450" lvl="0" marL="28575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a:p>
            <a:pPr indent="-285750" lvl="0" marL="285750" rtl="0" algn="l">
              <a:lnSpc>
                <a:spcPct val="115000"/>
              </a:lnSpc>
              <a:spcBef>
                <a:spcPts val="0"/>
              </a:spcBef>
              <a:spcAft>
                <a:spcPts val="0"/>
              </a:spcAft>
              <a:buSzPts val="1800"/>
              <a:buChar char="●"/>
            </a:pPr>
            <a:r>
              <a:rPr lang="en" sz="1500">
                <a:solidFill>
                  <a:srgbClr val="282828"/>
                </a:solidFill>
                <a:latin typeface="Inter"/>
                <a:ea typeface="Inter"/>
                <a:cs typeface="Inter"/>
                <a:sym typeface="Inter"/>
              </a:rPr>
              <a:t>Tahun 2011 mencatat jumlah penjualan tertinggi kemudian diikuti oleh tahun 2010 dan tahun 2012.</a:t>
            </a:r>
            <a:endParaRPr/>
          </a:p>
          <a:p>
            <a:pPr indent="0" lvl="0" marL="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p:txBody>
      </p:sp>
      <p:sp>
        <p:nvSpPr>
          <p:cNvPr id="261" name="Google Shape;261;p3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62" name="Google Shape;262;p36"/>
          <p:cNvGrpSpPr/>
          <p:nvPr/>
        </p:nvGrpSpPr>
        <p:grpSpPr>
          <a:xfrm>
            <a:off x="7503019" y="95797"/>
            <a:ext cx="1516771" cy="323122"/>
            <a:chOff x="400885" y="325214"/>
            <a:chExt cx="2298835" cy="489727"/>
          </a:xfrm>
        </p:grpSpPr>
        <p:pic>
          <p:nvPicPr>
            <p:cNvPr id="263" name="Google Shape;263;p36"/>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64" name="Google Shape;264;p36"/>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265" name="Google Shape;265;p36"/>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266" name="Google Shape;266;p36"/>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267" name="Google Shape;267;p36"/>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68" name="Google Shape;268;p3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000" u="none" cap="none" strike="noStrike">
                <a:solidFill>
                  <a:srgbClr val="601F99"/>
                </a:solidFill>
                <a:latin typeface="Inter"/>
                <a:ea typeface="Inter"/>
                <a:cs typeface="Inter"/>
                <a:sym typeface="Inter"/>
              </a:rPr>
              <a:t>EDA and Visualization</a:t>
            </a:r>
            <a:endParaRPr/>
          </a:p>
        </p:txBody>
      </p:sp>
      <p:pic>
        <p:nvPicPr>
          <p:cNvPr id="269" name="Google Shape;269;p36"/>
          <p:cNvPicPr preferRelativeResize="0"/>
          <p:nvPr/>
        </p:nvPicPr>
        <p:blipFill rotWithShape="1">
          <a:blip r:embed="rId5">
            <a:alphaModFix/>
          </a:blip>
          <a:srcRect b="24431" l="13750" r="52186" t="39193"/>
          <a:stretch/>
        </p:blipFill>
        <p:spPr>
          <a:xfrm>
            <a:off x="205104" y="1354881"/>
            <a:ext cx="3764199" cy="2260013"/>
          </a:xfrm>
          <a:prstGeom prst="rect">
            <a:avLst/>
          </a:prstGeom>
          <a:noFill/>
          <a:ln>
            <a:noFill/>
          </a:ln>
        </p:spPr>
      </p:pic>
      <p:sp>
        <p:nvSpPr>
          <p:cNvPr id="270" name="Google Shape;270;p36"/>
          <p:cNvSpPr txBox="1"/>
          <p:nvPr/>
        </p:nvSpPr>
        <p:spPr>
          <a:xfrm>
            <a:off x="4505781" y="1538359"/>
            <a:ext cx="4286319" cy="2924400"/>
          </a:xfrm>
          <a:prstGeom prst="rect">
            <a:avLst/>
          </a:prstGeom>
          <a:noFill/>
          <a:ln>
            <a:noFill/>
          </a:ln>
        </p:spPr>
        <p:txBody>
          <a:bodyPr anchorCtr="0" anchor="t" bIns="91425" lIns="91425" spcFirstLastPara="1" rIns="91425" wrap="square" tIns="91425">
            <a:noAutofit/>
          </a:bodyPr>
          <a:lstStyle/>
          <a:p>
            <a:pPr indent="-171450" lvl="0" marL="285750" marR="0" rtl="0" algn="l">
              <a:lnSpc>
                <a:spcPct val="115000"/>
              </a:lnSpc>
              <a:spcBef>
                <a:spcPts val="0"/>
              </a:spcBef>
              <a:spcAft>
                <a:spcPts val="0"/>
              </a:spcAft>
              <a:buClr>
                <a:schemeClr val="dk2"/>
              </a:buClr>
              <a:buSzPts val="1800"/>
              <a:buFont typeface="Arial"/>
              <a:buNone/>
            </a:pPr>
            <a:r>
              <a:t/>
            </a:r>
            <a:endParaRPr b="0" i="0" sz="1500" u="none" cap="none" strike="noStrike">
              <a:solidFill>
                <a:srgbClr val="282828"/>
              </a:solidFill>
              <a:latin typeface="Inter"/>
              <a:ea typeface="Inter"/>
              <a:cs typeface="Inter"/>
              <a:sym typeface="Inter"/>
            </a:endParaRPr>
          </a:p>
          <a:p>
            <a:pPr indent="-171450" lvl="0" marL="285750" marR="0" rtl="0" algn="l">
              <a:lnSpc>
                <a:spcPct val="115000"/>
              </a:lnSpc>
              <a:spcBef>
                <a:spcPts val="0"/>
              </a:spcBef>
              <a:spcAft>
                <a:spcPts val="0"/>
              </a:spcAft>
              <a:buClr>
                <a:schemeClr val="dk2"/>
              </a:buClr>
              <a:buSzPts val="1800"/>
              <a:buFont typeface="Arial"/>
              <a:buNone/>
            </a:pPr>
            <a:r>
              <a:t/>
            </a:r>
            <a:endParaRPr b="0" i="0" sz="1500" u="none" cap="none" strike="noStrike">
              <a:solidFill>
                <a:srgbClr val="282828"/>
              </a:solidFill>
              <a:latin typeface="Inter"/>
              <a:ea typeface="Inter"/>
              <a:cs typeface="Inter"/>
              <a:sym typeface="Inter"/>
            </a:endParaRPr>
          </a:p>
          <a:p>
            <a:pPr indent="-171450" lvl="0" marL="285750" marR="0" rtl="0" algn="l">
              <a:lnSpc>
                <a:spcPct val="115000"/>
              </a:lnSpc>
              <a:spcBef>
                <a:spcPts val="0"/>
              </a:spcBef>
              <a:spcAft>
                <a:spcPts val="0"/>
              </a:spcAft>
              <a:buClr>
                <a:schemeClr val="dk2"/>
              </a:buClr>
              <a:buSzPts val="1800"/>
              <a:buFont typeface="Arial"/>
              <a:buNone/>
            </a:pPr>
            <a:r>
              <a:t/>
            </a:r>
            <a:endParaRPr b="0" i="0" sz="1500" u="none" cap="none" strike="noStrike">
              <a:solidFill>
                <a:srgbClr val="282828"/>
              </a:solidFill>
              <a:latin typeface="Inter"/>
              <a:ea typeface="Inter"/>
              <a:cs typeface="Inter"/>
              <a:sym typeface="Inter"/>
            </a:endParaRPr>
          </a:p>
          <a:p>
            <a:pPr indent="-171450" lvl="0" marL="285750" marR="0" rtl="0" algn="l">
              <a:lnSpc>
                <a:spcPct val="115000"/>
              </a:lnSpc>
              <a:spcBef>
                <a:spcPts val="0"/>
              </a:spcBef>
              <a:spcAft>
                <a:spcPts val="0"/>
              </a:spcAft>
              <a:buClr>
                <a:schemeClr val="dk2"/>
              </a:buClr>
              <a:buSzPts val="1800"/>
              <a:buFont typeface="Arial"/>
              <a:buNone/>
            </a:pPr>
            <a:r>
              <a:t/>
            </a:r>
            <a:endParaRPr b="0" i="0" sz="1500" u="none" cap="none" strike="noStrike">
              <a:solidFill>
                <a:srgbClr val="282828"/>
              </a:solidFill>
              <a:latin typeface="Inter"/>
              <a:ea typeface="Inter"/>
              <a:cs typeface="Inter"/>
              <a:sym typeface="Inter"/>
            </a:endParaRPr>
          </a:p>
          <a:p>
            <a:pPr indent="-171450" lvl="0" marL="285750" marR="0" rtl="0" algn="l">
              <a:lnSpc>
                <a:spcPct val="115000"/>
              </a:lnSpc>
              <a:spcBef>
                <a:spcPts val="0"/>
              </a:spcBef>
              <a:spcAft>
                <a:spcPts val="0"/>
              </a:spcAft>
              <a:buClr>
                <a:schemeClr val="dk2"/>
              </a:buClr>
              <a:buSzPts val="1800"/>
              <a:buFont typeface="Arial"/>
              <a:buNone/>
            </a:pPr>
            <a:r>
              <a:t/>
            </a:r>
            <a:endParaRPr b="0" i="0" sz="1500" u="none" cap="none" strike="noStrike">
              <a:solidFill>
                <a:srgbClr val="282828"/>
              </a:solidFill>
              <a:latin typeface="Inter"/>
              <a:ea typeface="Inter"/>
              <a:cs typeface="Inter"/>
              <a:sym typeface="Inter"/>
            </a:endParaRPr>
          </a:p>
          <a:p>
            <a:pPr indent="-171450" lvl="0" marL="285750" marR="0" rtl="0" algn="l">
              <a:lnSpc>
                <a:spcPct val="115000"/>
              </a:lnSpc>
              <a:spcBef>
                <a:spcPts val="0"/>
              </a:spcBef>
              <a:spcAft>
                <a:spcPts val="0"/>
              </a:spcAft>
              <a:buClr>
                <a:schemeClr val="dk2"/>
              </a:buClr>
              <a:buSzPts val="1800"/>
              <a:buFont typeface="Arial"/>
              <a:buNone/>
            </a:pPr>
            <a:r>
              <a:t/>
            </a:r>
            <a:endParaRPr b="0" i="0" sz="1500" u="none" cap="none" strike="noStrike">
              <a:solidFill>
                <a:srgbClr val="282828"/>
              </a:solidFill>
              <a:latin typeface="Inter"/>
              <a:ea typeface="Inter"/>
              <a:cs typeface="Inter"/>
              <a:sym typeface="Inter"/>
            </a:endParaRPr>
          </a:p>
          <a:p>
            <a:pPr indent="-171450" lvl="0" marL="285750" marR="0" rtl="0" algn="l">
              <a:lnSpc>
                <a:spcPct val="115000"/>
              </a:lnSpc>
              <a:spcBef>
                <a:spcPts val="0"/>
              </a:spcBef>
              <a:spcAft>
                <a:spcPts val="0"/>
              </a:spcAft>
              <a:buClr>
                <a:schemeClr val="dk2"/>
              </a:buClr>
              <a:buSzPts val="1800"/>
              <a:buFont typeface="Arial"/>
              <a:buNone/>
            </a:pPr>
            <a:r>
              <a:t/>
            </a:r>
            <a:endParaRPr b="0" i="0" sz="1500" u="none" cap="none" strike="noStrike">
              <a:solidFill>
                <a:srgbClr val="282828"/>
              </a:solidFill>
              <a:latin typeface="Inter"/>
              <a:ea typeface="Inter"/>
              <a:cs typeface="Inter"/>
              <a:sym typeface="Inter"/>
            </a:endParaRPr>
          </a:p>
          <a:p>
            <a:pPr indent="-171450" lvl="0" marL="285750" marR="0" rtl="0" algn="l">
              <a:lnSpc>
                <a:spcPct val="115000"/>
              </a:lnSpc>
              <a:spcBef>
                <a:spcPts val="0"/>
              </a:spcBef>
              <a:spcAft>
                <a:spcPts val="0"/>
              </a:spcAft>
              <a:buClr>
                <a:schemeClr val="dk2"/>
              </a:buClr>
              <a:buSzPts val="1800"/>
              <a:buFont typeface="Arial"/>
              <a:buNone/>
            </a:pPr>
            <a:r>
              <a:t/>
            </a:r>
            <a:endParaRPr b="0" i="0" sz="1500" u="none" cap="none" strike="noStrike">
              <a:solidFill>
                <a:srgbClr val="282828"/>
              </a:solidFill>
              <a:latin typeface="Inter"/>
              <a:ea typeface="Inter"/>
              <a:cs typeface="Inter"/>
              <a:sym typeface="Inter"/>
            </a:endParaRPr>
          </a:p>
          <a:p>
            <a:pPr indent="-285750" lvl="0" marL="285750" marR="0" rtl="0" algn="l">
              <a:lnSpc>
                <a:spcPct val="115000"/>
              </a:lnSpc>
              <a:spcBef>
                <a:spcPts val="0"/>
              </a:spcBef>
              <a:spcAft>
                <a:spcPts val="0"/>
              </a:spcAft>
              <a:buClr>
                <a:schemeClr val="dk2"/>
              </a:buClr>
              <a:buSzPts val="1800"/>
              <a:buFont typeface="Arial"/>
              <a:buChar char="●"/>
            </a:pPr>
            <a:r>
              <a:rPr b="0" i="0" lang="en" sz="1500" u="none" cap="none" strike="noStrike">
                <a:solidFill>
                  <a:srgbClr val="282828"/>
                </a:solidFill>
                <a:latin typeface="Inter"/>
                <a:ea typeface="Inter"/>
                <a:cs typeface="Inter"/>
                <a:sym typeface="Inter"/>
              </a:rPr>
              <a:t>Penjualan tertinggi terjadi pada Hari Kamis yaitu lebih dari 50%.</a:t>
            </a:r>
            <a:endParaRPr b="0" i="0" sz="1500" u="none" cap="none" strike="noStrike">
              <a:solidFill>
                <a:srgbClr val="282828"/>
              </a:solidFill>
              <a:latin typeface="Inter"/>
              <a:ea typeface="Inter"/>
              <a:cs typeface="Inter"/>
              <a:sym typeface="Inter"/>
            </a:endParaRPr>
          </a:p>
        </p:txBody>
      </p:sp>
      <p:pic>
        <p:nvPicPr>
          <p:cNvPr id="271" name="Google Shape;271;p36"/>
          <p:cNvPicPr preferRelativeResize="0"/>
          <p:nvPr/>
        </p:nvPicPr>
        <p:blipFill rotWithShape="1">
          <a:blip r:embed="rId6">
            <a:alphaModFix/>
          </a:blip>
          <a:srcRect b="24247" l="16040" r="52689" t="39624"/>
          <a:stretch/>
        </p:blipFill>
        <p:spPr>
          <a:xfrm>
            <a:off x="4909433" y="1354881"/>
            <a:ext cx="3479013" cy="22600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idx="1" type="body"/>
          </p:nvPr>
        </p:nvSpPr>
        <p:spPr>
          <a:xfrm>
            <a:off x="235500" y="1492925"/>
            <a:ext cx="4274451" cy="1231225"/>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Char char="●"/>
            </a:pPr>
            <a:r>
              <a:rPr lang="en" sz="1500">
                <a:solidFill>
                  <a:srgbClr val="282828"/>
                </a:solidFill>
                <a:latin typeface="Inter"/>
                <a:ea typeface="Inter"/>
                <a:cs typeface="Inter"/>
                <a:sym typeface="Inter"/>
              </a:rPr>
              <a:t>Bulan April(4) tercatat sebagai penjualan tertinggi dan Bulan Januari(1) sebagai penjualan terendah. </a:t>
            </a:r>
            <a:endParaRPr/>
          </a:p>
          <a:p>
            <a:pPr indent="-171450" lvl="0" marL="28575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p:txBody>
      </p:sp>
      <p:grpSp>
        <p:nvGrpSpPr>
          <p:cNvPr id="277" name="Google Shape;277;p37"/>
          <p:cNvGrpSpPr/>
          <p:nvPr/>
        </p:nvGrpSpPr>
        <p:grpSpPr>
          <a:xfrm>
            <a:off x="7503019" y="95797"/>
            <a:ext cx="1516771" cy="323122"/>
            <a:chOff x="400885" y="325214"/>
            <a:chExt cx="2298835" cy="489727"/>
          </a:xfrm>
        </p:grpSpPr>
        <p:pic>
          <p:nvPicPr>
            <p:cNvPr id="278" name="Google Shape;278;p3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79" name="Google Shape;279;p37"/>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280" name="Google Shape;280;p37"/>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281" name="Google Shape;281;p37"/>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282" name="Google Shape;282;p37"/>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83" name="Google Shape;283;p3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000" u="none" cap="none" strike="noStrike">
                <a:solidFill>
                  <a:srgbClr val="601F99"/>
                </a:solidFill>
                <a:latin typeface="Inter"/>
                <a:ea typeface="Inter"/>
                <a:cs typeface="Inter"/>
                <a:sym typeface="Inter"/>
              </a:rPr>
              <a:t>EDA and Visualization</a:t>
            </a:r>
            <a:endParaRPr/>
          </a:p>
        </p:txBody>
      </p:sp>
      <p:pic>
        <p:nvPicPr>
          <p:cNvPr id="284" name="Google Shape;284;p37"/>
          <p:cNvPicPr preferRelativeResize="0"/>
          <p:nvPr/>
        </p:nvPicPr>
        <p:blipFill rotWithShape="1">
          <a:blip r:embed="rId5">
            <a:alphaModFix/>
          </a:blip>
          <a:srcRect b="2755" l="17093" r="29688" t="19058"/>
          <a:stretch/>
        </p:blipFill>
        <p:spPr>
          <a:xfrm>
            <a:off x="4509951" y="1418596"/>
            <a:ext cx="4282149" cy="3537034"/>
          </a:xfrm>
          <a:prstGeom prst="rect">
            <a:avLst/>
          </a:prstGeom>
          <a:noFill/>
          <a:ln>
            <a:noFill/>
          </a:ln>
        </p:spPr>
      </p:pic>
      <p:sp>
        <p:nvSpPr>
          <p:cNvPr id="285" name="Google Shape;285;p3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idx="1" type="body"/>
          </p:nvPr>
        </p:nvSpPr>
        <p:spPr>
          <a:xfrm>
            <a:off x="311699" y="1492925"/>
            <a:ext cx="8394151" cy="116455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Char char="●"/>
            </a:pPr>
            <a:r>
              <a:rPr lang="en" sz="1500">
                <a:solidFill>
                  <a:srgbClr val="282828"/>
                </a:solidFill>
                <a:latin typeface="Inter"/>
                <a:ea typeface="Inter"/>
                <a:cs typeface="Inter"/>
                <a:sym typeface="Inter"/>
              </a:rPr>
              <a:t>Berdasarkan </a:t>
            </a:r>
            <a:r>
              <a:rPr i="1" lang="en" sz="1500">
                <a:solidFill>
                  <a:srgbClr val="282828"/>
                </a:solidFill>
                <a:latin typeface="Inter"/>
                <a:ea typeface="Inter"/>
                <a:cs typeface="Inter"/>
                <a:sym typeface="Inter"/>
              </a:rPr>
              <a:t>Spearman correlation</a:t>
            </a:r>
            <a:r>
              <a:rPr lang="en" sz="1500">
                <a:solidFill>
                  <a:srgbClr val="282828"/>
                </a:solidFill>
                <a:latin typeface="Inter"/>
                <a:ea typeface="Inter"/>
                <a:cs typeface="Inter"/>
                <a:sym typeface="Inter"/>
              </a:rPr>
              <a:t>, kolom ‘Year’ dan ‘Fuel_Price’ merupakan dua variabel yang memiliki korelasi tinggi. Hal ini make sense karena, biaya bahan bakar di daerah tertentu pasti berbeda setiap tahunnya.</a:t>
            </a:r>
            <a:endParaRPr sz="1500">
              <a:solidFill>
                <a:srgbClr val="282828"/>
              </a:solidFill>
              <a:latin typeface="Inter"/>
              <a:ea typeface="Inter"/>
              <a:cs typeface="Inter"/>
              <a:sym typeface="Inter"/>
            </a:endParaRPr>
          </a:p>
        </p:txBody>
      </p:sp>
      <p:sp>
        <p:nvSpPr>
          <p:cNvPr id="291" name="Google Shape;291;p38"/>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92" name="Google Shape;292;p38"/>
          <p:cNvGrpSpPr/>
          <p:nvPr/>
        </p:nvGrpSpPr>
        <p:grpSpPr>
          <a:xfrm>
            <a:off x="7503019" y="95797"/>
            <a:ext cx="1516771" cy="323122"/>
            <a:chOff x="400885" y="325214"/>
            <a:chExt cx="2298835" cy="489727"/>
          </a:xfrm>
        </p:grpSpPr>
        <p:pic>
          <p:nvPicPr>
            <p:cNvPr id="293" name="Google Shape;293;p38"/>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94" name="Google Shape;294;p38"/>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295" name="Google Shape;295;p38"/>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296" name="Google Shape;296;p38"/>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297" name="Google Shape;297;p38"/>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98" name="Google Shape;298;p38"/>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000" u="none" cap="none" strike="noStrike">
                <a:solidFill>
                  <a:srgbClr val="601F99"/>
                </a:solidFill>
                <a:latin typeface="Inter"/>
                <a:ea typeface="Inter"/>
                <a:cs typeface="Inter"/>
                <a:sym typeface="Inter"/>
              </a:rPr>
              <a:t>EDA and Visualization</a:t>
            </a:r>
            <a:endParaRPr/>
          </a:p>
        </p:txBody>
      </p:sp>
      <p:pic>
        <p:nvPicPr>
          <p:cNvPr id="299" name="Google Shape;299;p38"/>
          <p:cNvPicPr preferRelativeResize="0"/>
          <p:nvPr/>
        </p:nvPicPr>
        <p:blipFill rotWithShape="1">
          <a:blip r:embed="rId5">
            <a:alphaModFix/>
          </a:blip>
          <a:srcRect b="29687" l="15227" r="18302" t="31511"/>
          <a:stretch/>
        </p:blipFill>
        <p:spPr>
          <a:xfrm>
            <a:off x="622127" y="2446317"/>
            <a:ext cx="6880892" cy="22582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idx="1" type="body"/>
          </p:nvPr>
        </p:nvSpPr>
        <p:spPr>
          <a:xfrm>
            <a:off x="311700" y="1411306"/>
            <a:ext cx="3984075" cy="716875"/>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Char char="●"/>
            </a:pPr>
            <a:r>
              <a:rPr lang="en" sz="1500">
                <a:solidFill>
                  <a:srgbClr val="282828"/>
                </a:solidFill>
                <a:latin typeface="Inter"/>
                <a:ea typeface="Inter"/>
                <a:cs typeface="Inter"/>
                <a:sym typeface="Inter"/>
              </a:rPr>
              <a:t>Korelasi antara ‘Holiday_Flag’ dan ‘Weekly_Sales’ dikatakan rendah karena dari boxplot terlihat perbedaan penjualan di hari libur dan hari tidak libur tidak jauh beda. </a:t>
            </a:r>
            <a:endParaRPr sz="1500">
              <a:solidFill>
                <a:srgbClr val="282828"/>
              </a:solidFill>
              <a:latin typeface="Inter"/>
              <a:ea typeface="Inter"/>
              <a:cs typeface="Inter"/>
              <a:sym typeface="Inter"/>
            </a:endParaRPr>
          </a:p>
        </p:txBody>
      </p:sp>
      <p:sp>
        <p:nvSpPr>
          <p:cNvPr id="305" name="Google Shape;305;p39"/>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06" name="Google Shape;306;p39"/>
          <p:cNvGrpSpPr/>
          <p:nvPr/>
        </p:nvGrpSpPr>
        <p:grpSpPr>
          <a:xfrm>
            <a:off x="7503019" y="95797"/>
            <a:ext cx="1516771" cy="323122"/>
            <a:chOff x="400885" y="325214"/>
            <a:chExt cx="2298835" cy="489727"/>
          </a:xfrm>
        </p:grpSpPr>
        <p:pic>
          <p:nvPicPr>
            <p:cNvPr id="307" name="Google Shape;307;p39"/>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08" name="Google Shape;308;p39"/>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309" name="Google Shape;309;p39"/>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310" name="Google Shape;310;p39"/>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311" name="Google Shape;311;p39"/>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12" name="Google Shape;312;p39"/>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000" u="none" cap="none" strike="noStrike">
                <a:solidFill>
                  <a:srgbClr val="601F99"/>
                </a:solidFill>
                <a:latin typeface="Inter"/>
                <a:ea typeface="Inter"/>
                <a:cs typeface="Inter"/>
                <a:sym typeface="Inter"/>
              </a:rPr>
              <a:t>EDA and Visualization</a:t>
            </a:r>
            <a:endParaRPr/>
          </a:p>
        </p:txBody>
      </p:sp>
      <p:pic>
        <p:nvPicPr>
          <p:cNvPr id="313" name="Google Shape;313;p39"/>
          <p:cNvPicPr preferRelativeResize="0"/>
          <p:nvPr/>
        </p:nvPicPr>
        <p:blipFill rotWithShape="1">
          <a:blip r:embed="rId5">
            <a:alphaModFix/>
          </a:blip>
          <a:srcRect b="20541" l="16979" r="54090" t="43330"/>
          <a:stretch/>
        </p:blipFill>
        <p:spPr>
          <a:xfrm>
            <a:off x="4466809" y="1628328"/>
            <a:ext cx="4325291" cy="30368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idx="1" type="body"/>
          </p:nvPr>
        </p:nvSpPr>
        <p:spPr>
          <a:xfrm>
            <a:off x="316647" y="3569375"/>
            <a:ext cx="4683978" cy="1231225"/>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Char char="●"/>
            </a:pPr>
            <a:r>
              <a:rPr lang="en" sz="1400">
                <a:solidFill>
                  <a:srgbClr val="282828"/>
                </a:solidFill>
                <a:latin typeface="Inter"/>
                <a:ea typeface="Inter"/>
                <a:cs typeface="Inter"/>
                <a:sym typeface="Inter"/>
              </a:rPr>
              <a:t>Temperature pada selang 60-70 </a:t>
            </a:r>
            <a:r>
              <a:rPr b="1" lang="en" sz="1400">
                <a:solidFill>
                  <a:srgbClr val="282828"/>
                </a:solidFill>
                <a:latin typeface="Inter"/>
                <a:ea typeface="Inter"/>
                <a:cs typeface="Inter"/>
                <a:sym typeface="Inter"/>
              </a:rPr>
              <a:t>mempengaruhi</a:t>
            </a:r>
            <a:r>
              <a:rPr lang="en" sz="1400">
                <a:solidFill>
                  <a:srgbClr val="282828"/>
                </a:solidFill>
                <a:latin typeface="Inter"/>
                <a:ea typeface="Inter"/>
                <a:cs typeface="Inter"/>
                <a:sym typeface="Inter"/>
              </a:rPr>
              <a:t> penjualan, dimana terlihat dari tingginya histogram pada selang tersebut.</a:t>
            </a:r>
            <a:endParaRPr/>
          </a:p>
          <a:p>
            <a:pPr indent="-171450" lvl="0" marL="285750" rtl="0" algn="l">
              <a:lnSpc>
                <a:spcPct val="115000"/>
              </a:lnSpc>
              <a:spcBef>
                <a:spcPts val="0"/>
              </a:spcBef>
              <a:spcAft>
                <a:spcPts val="0"/>
              </a:spcAft>
              <a:buSzPts val="1800"/>
              <a:buNone/>
            </a:pPr>
            <a:r>
              <a:t/>
            </a:r>
            <a:endParaRPr sz="1400">
              <a:solidFill>
                <a:srgbClr val="282828"/>
              </a:solidFill>
              <a:latin typeface="Inter"/>
              <a:ea typeface="Inter"/>
              <a:cs typeface="Inter"/>
              <a:sym typeface="Inter"/>
            </a:endParaRPr>
          </a:p>
        </p:txBody>
      </p:sp>
      <p:grpSp>
        <p:nvGrpSpPr>
          <p:cNvPr id="319" name="Google Shape;319;p40"/>
          <p:cNvGrpSpPr/>
          <p:nvPr/>
        </p:nvGrpSpPr>
        <p:grpSpPr>
          <a:xfrm>
            <a:off x="7503019" y="95797"/>
            <a:ext cx="1516771" cy="323122"/>
            <a:chOff x="400885" y="325214"/>
            <a:chExt cx="2298835" cy="489727"/>
          </a:xfrm>
        </p:grpSpPr>
        <p:pic>
          <p:nvPicPr>
            <p:cNvPr id="320" name="Google Shape;320;p4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21" name="Google Shape;321;p40"/>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322" name="Google Shape;322;p40"/>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323" name="Google Shape;323;p40"/>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324" name="Google Shape;324;p4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25" name="Google Shape;325;p4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000" u="none" cap="none" strike="noStrike">
                <a:solidFill>
                  <a:srgbClr val="601F99"/>
                </a:solidFill>
                <a:latin typeface="Inter"/>
                <a:ea typeface="Inter"/>
                <a:cs typeface="Inter"/>
                <a:sym typeface="Inter"/>
              </a:rPr>
              <a:t>EDA and Visualization</a:t>
            </a:r>
            <a:endParaRPr/>
          </a:p>
        </p:txBody>
      </p:sp>
      <p:pic>
        <p:nvPicPr>
          <p:cNvPr id="326" name="Google Shape;326;p40"/>
          <p:cNvPicPr preferRelativeResize="0"/>
          <p:nvPr/>
        </p:nvPicPr>
        <p:blipFill rotWithShape="1">
          <a:blip r:embed="rId5">
            <a:alphaModFix/>
          </a:blip>
          <a:srcRect b="12388" l="16979" r="53959" t="51112"/>
          <a:stretch/>
        </p:blipFill>
        <p:spPr>
          <a:xfrm>
            <a:off x="370011" y="1444305"/>
            <a:ext cx="3078475" cy="2173690"/>
          </a:xfrm>
          <a:prstGeom prst="rect">
            <a:avLst/>
          </a:prstGeom>
          <a:noFill/>
          <a:ln>
            <a:noFill/>
          </a:ln>
        </p:spPr>
      </p:pic>
      <p:sp>
        <p:nvSpPr>
          <p:cNvPr id="327" name="Google Shape;327;p4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pic>
        <p:nvPicPr>
          <p:cNvPr id="328" name="Google Shape;328;p40"/>
          <p:cNvPicPr preferRelativeResize="0"/>
          <p:nvPr/>
        </p:nvPicPr>
        <p:blipFill rotWithShape="1">
          <a:blip r:embed="rId6">
            <a:alphaModFix/>
          </a:blip>
          <a:srcRect b="25728" l="16771" r="52187" t="38698"/>
          <a:stretch/>
        </p:blipFill>
        <p:spPr>
          <a:xfrm>
            <a:off x="5456104" y="1440985"/>
            <a:ext cx="3335996" cy="2149365"/>
          </a:xfrm>
          <a:prstGeom prst="rect">
            <a:avLst/>
          </a:prstGeom>
          <a:noFill/>
          <a:ln>
            <a:noFill/>
          </a:ln>
        </p:spPr>
      </p:pic>
      <p:sp>
        <p:nvSpPr>
          <p:cNvPr id="329" name="Google Shape;329;p40"/>
          <p:cNvSpPr txBox="1"/>
          <p:nvPr/>
        </p:nvSpPr>
        <p:spPr>
          <a:xfrm>
            <a:off x="5259313" y="3597197"/>
            <a:ext cx="3684287" cy="1231225"/>
          </a:xfrm>
          <a:prstGeom prst="rect">
            <a:avLst/>
          </a:prstGeom>
          <a:noFill/>
          <a:ln>
            <a:noFill/>
          </a:ln>
        </p:spPr>
        <p:txBody>
          <a:bodyPr anchorCtr="0" anchor="t" bIns="91425" lIns="91425" spcFirstLastPara="1" rIns="91425" wrap="square" tIns="91425">
            <a:noAutofit/>
          </a:bodyPr>
          <a:lstStyle/>
          <a:p>
            <a:pPr indent="-285750" lvl="0" marL="285750" marR="0" rtl="0" algn="l">
              <a:lnSpc>
                <a:spcPct val="115000"/>
              </a:lnSpc>
              <a:spcBef>
                <a:spcPts val="0"/>
              </a:spcBef>
              <a:spcAft>
                <a:spcPts val="0"/>
              </a:spcAft>
              <a:buClr>
                <a:schemeClr val="dk2"/>
              </a:buClr>
              <a:buSzPts val="1800"/>
              <a:buFont typeface="Arial"/>
              <a:buChar char="●"/>
            </a:pPr>
            <a:r>
              <a:rPr b="1" i="0" lang="en" sz="1400" u="none" cap="none" strike="noStrike">
                <a:solidFill>
                  <a:srgbClr val="282828"/>
                </a:solidFill>
                <a:latin typeface="Inter"/>
                <a:ea typeface="Inter"/>
                <a:cs typeface="Inter"/>
                <a:sym typeface="Inter"/>
              </a:rPr>
              <a:t>Tidak ada korelasi</a:t>
            </a:r>
            <a:r>
              <a:rPr b="0" i="0" lang="en" sz="1400" u="none" cap="none" strike="noStrike">
                <a:solidFill>
                  <a:srgbClr val="282828"/>
                </a:solidFill>
                <a:latin typeface="Inter"/>
                <a:ea typeface="Inter"/>
                <a:cs typeface="Inter"/>
                <a:sym typeface="Inter"/>
              </a:rPr>
              <a:t> antara Fuel_Price dan Weekly_Sales.</a:t>
            </a:r>
            <a:endParaRPr/>
          </a:p>
          <a:p>
            <a:pPr indent="0" lvl="0" marL="0" marR="0" rtl="0" algn="l">
              <a:lnSpc>
                <a:spcPct val="115000"/>
              </a:lnSpc>
              <a:spcBef>
                <a:spcPts val="0"/>
              </a:spcBef>
              <a:spcAft>
                <a:spcPts val="0"/>
              </a:spcAft>
              <a:buClr>
                <a:schemeClr val="dk2"/>
              </a:buClr>
              <a:buSzPts val="1800"/>
              <a:buFont typeface="Arial"/>
              <a:buNone/>
            </a:pPr>
            <a:r>
              <a:t/>
            </a:r>
            <a:endParaRPr b="0" i="0" sz="1400" u="none" cap="none" strike="noStrike">
              <a:solidFill>
                <a:srgbClr val="282828"/>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ph idx="1" type="body"/>
          </p:nvPr>
        </p:nvSpPr>
        <p:spPr>
          <a:xfrm>
            <a:off x="311699" y="1492925"/>
            <a:ext cx="8098875" cy="9169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Char char="●"/>
            </a:pPr>
            <a:r>
              <a:rPr lang="en" sz="1500">
                <a:solidFill>
                  <a:srgbClr val="282828"/>
                </a:solidFill>
                <a:latin typeface="Inter"/>
                <a:ea typeface="Inter"/>
                <a:cs typeface="Inter"/>
                <a:sym typeface="Inter"/>
              </a:rPr>
              <a:t>Rentang CPI yang berbeda memiliki distribusi penjualan yang sama. Sehingga disimpulkan bahwa perbedaan Indeks Harga Konsumen (CPI) </a:t>
            </a:r>
            <a:r>
              <a:rPr b="1" lang="en" sz="1500">
                <a:solidFill>
                  <a:srgbClr val="282828"/>
                </a:solidFill>
                <a:latin typeface="Inter"/>
                <a:ea typeface="Inter"/>
                <a:cs typeface="Inter"/>
                <a:sym typeface="Inter"/>
              </a:rPr>
              <a:t>tidak akan mempengaruhi</a:t>
            </a:r>
            <a:r>
              <a:rPr lang="en" sz="1500">
                <a:solidFill>
                  <a:srgbClr val="282828"/>
                </a:solidFill>
                <a:latin typeface="Inter"/>
                <a:ea typeface="Inter"/>
                <a:cs typeface="Inter"/>
                <a:sym typeface="Inter"/>
              </a:rPr>
              <a:t> penjualan.</a:t>
            </a:r>
            <a:endParaRPr/>
          </a:p>
        </p:txBody>
      </p:sp>
      <p:sp>
        <p:nvSpPr>
          <p:cNvPr id="335" name="Google Shape;335;p4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36" name="Google Shape;336;p41"/>
          <p:cNvGrpSpPr/>
          <p:nvPr/>
        </p:nvGrpSpPr>
        <p:grpSpPr>
          <a:xfrm>
            <a:off x="7503019" y="95797"/>
            <a:ext cx="1516771" cy="323122"/>
            <a:chOff x="400885" y="325214"/>
            <a:chExt cx="2298835" cy="489727"/>
          </a:xfrm>
        </p:grpSpPr>
        <p:pic>
          <p:nvPicPr>
            <p:cNvPr id="337" name="Google Shape;337;p41"/>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38" name="Google Shape;338;p41"/>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339" name="Google Shape;339;p41"/>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340" name="Google Shape;340;p41"/>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341" name="Google Shape;341;p41"/>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42" name="Google Shape;342;p4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000" u="none" cap="none" strike="noStrike">
                <a:solidFill>
                  <a:srgbClr val="601F99"/>
                </a:solidFill>
                <a:latin typeface="Inter"/>
                <a:ea typeface="Inter"/>
                <a:cs typeface="Inter"/>
                <a:sym typeface="Inter"/>
              </a:rPr>
              <a:t>EDA and Visualization</a:t>
            </a:r>
            <a:endParaRPr/>
          </a:p>
        </p:txBody>
      </p:sp>
      <p:pic>
        <p:nvPicPr>
          <p:cNvPr id="343" name="Google Shape;343;p41"/>
          <p:cNvPicPr preferRelativeResize="0"/>
          <p:nvPr/>
        </p:nvPicPr>
        <p:blipFill rotWithShape="1">
          <a:blip r:embed="rId5">
            <a:alphaModFix/>
          </a:blip>
          <a:srcRect b="16280" l="16979" r="53333" t="48146"/>
          <a:stretch/>
        </p:blipFill>
        <p:spPr>
          <a:xfrm>
            <a:off x="2292430" y="2483073"/>
            <a:ext cx="3295650" cy="22202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idx="1" type="body"/>
          </p:nvPr>
        </p:nvSpPr>
        <p:spPr>
          <a:xfrm>
            <a:off x="311699" y="1492925"/>
            <a:ext cx="8631901" cy="2924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Char char="●"/>
            </a:pPr>
            <a:r>
              <a:rPr b="1" lang="en" sz="1500">
                <a:solidFill>
                  <a:srgbClr val="282828"/>
                </a:solidFill>
                <a:latin typeface="Inter"/>
                <a:ea typeface="Inter"/>
                <a:cs typeface="Inter"/>
                <a:sym typeface="Inter"/>
              </a:rPr>
              <a:t>Terdapat korelasi</a:t>
            </a:r>
            <a:r>
              <a:rPr lang="en" sz="1500">
                <a:solidFill>
                  <a:srgbClr val="282828"/>
                </a:solidFill>
                <a:latin typeface="Inter"/>
                <a:ea typeface="Inter"/>
                <a:cs typeface="Inter"/>
                <a:sym typeface="Inter"/>
              </a:rPr>
              <a:t> antara Unemployment dan Weekly_Sales bahwa tingkat pengangguran yang rendah akan </a:t>
            </a:r>
            <a:r>
              <a:rPr b="1" lang="en" sz="1500">
                <a:solidFill>
                  <a:srgbClr val="282828"/>
                </a:solidFill>
                <a:latin typeface="Inter"/>
                <a:ea typeface="Inter"/>
                <a:cs typeface="Inter"/>
                <a:sym typeface="Inter"/>
              </a:rPr>
              <a:t>berpengaruh</a:t>
            </a:r>
            <a:r>
              <a:rPr lang="en" sz="1500">
                <a:solidFill>
                  <a:srgbClr val="282828"/>
                </a:solidFill>
                <a:latin typeface="Inter"/>
                <a:ea typeface="Inter"/>
                <a:cs typeface="Inter"/>
                <a:sym typeface="Inter"/>
              </a:rPr>
              <a:t> pada penjualan (terindikasikan dari tingginya 'bar' diantara rentang 6-10).</a:t>
            </a:r>
            <a:endParaRPr sz="1500">
              <a:solidFill>
                <a:srgbClr val="282828"/>
              </a:solidFill>
              <a:latin typeface="Inter"/>
              <a:ea typeface="Inter"/>
              <a:cs typeface="Inter"/>
              <a:sym typeface="Inter"/>
            </a:endParaRPr>
          </a:p>
        </p:txBody>
      </p:sp>
      <p:sp>
        <p:nvSpPr>
          <p:cNvPr id="349" name="Google Shape;349;p4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50" name="Google Shape;350;p42"/>
          <p:cNvGrpSpPr/>
          <p:nvPr/>
        </p:nvGrpSpPr>
        <p:grpSpPr>
          <a:xfrm>
            <a:off x="7503019" y="95797"/>
            <a:ext cx="1516771" cy="323122"/>
            <a:chOff x="400885" y="325214"/>
            <a:chExt cx="2298835" cy="489727"/>
          </a:xfrm>
        </p:grpSpPr>
        <p:pic>
          <p:nvPicPr>
            <p:cNvPr id="351" name="Google Shape;351;p4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52" name="Google Shape;352;p42"/>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353" name="Google Shape;353;p42"/>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354" name="Google Shape;354;p42"/>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355" name="Google Shape;355;p42"/>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56" name="Google Shape;356;p4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000" u="none" cap="none" strike="noStrike">
                <a:solidFill>
                  <a:srgbClr val="601F99"/>
                </a:solidFill>
                <a:latin typeface="Inter"/>
                <a:ea typeface="Inter"/>
                <a:cs typeface="Inter"/>
                <a:sym typeface="Inter"/>
              </a:rPr>
              <a:t>EDA and Visualization</a:t>
            </a:r>
            <a:endParaRPr/>
          </a:p>
        </p:txBody>
      </p:sp>
      <p:pic>
        <p:nvPicPr>
          <p:cNvPr id="357" name="Google Shape;357;p42"/>
          <p:cNvPicPr preferRelativeResize="0"/>
          <p:nvPr/>
        </p:nvPicPr>
        <p:blipFill rotWithShape="1">
          <a:blip r:embed="rId5">
            <a:alphaModFix/>
          </a:blip>
          <a:srcRect b="17576" l="16666" r="53334" t="47962"/>
          <a:stretch/>
        </p:blipFill>
        <p:spPr>
          <a:xfrm>
            <a:off x="4556847" y="2171956"/>
            <a:ext cx="4320300" cy="27901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361" name="Shape 361"/>
        <p:cNvGrpSpPr/>
        <p:nvPr/>
      </p:nvGrpSpPr>
      <p:grpSpPr>
        <a:xfrm>
          <a:off x="0" y="0"/>
          <a:ext cx="0" cy="0"/>
          <a:chOff x="0" y="0"/>
          <a:chExt cx="0" cy="0"/>
        </a:xfrm>
      </p:grpSpPr>
      <p:sp>
        <p:nvSpPr>
          <p:cNvPr id="362" name="Google Shape;362;p43"/>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Modelling</a:t>
            </a:r>
            <a:endParaRPr sz="3600">
              <a:solidFill>
                <a:schemeClr val="lt1"/>
              </a:solidFill>
              <a:latin typeface="Maven Pro SemiBold"/>
              <a:ea typeface="Maven Pro SemiBold"/>
              <a:cs typeface="Maven Pro SemiBold"/>
              <a:sym typeface="Maven Pro SemiBold"/>
            </a:endParaRPr>
          </a:p>
        </p:txBody>
      </p:sp>
      <p:pic>
        <p:nvPicPr>
          <p:cNvPr id="363" name="Google Shape;363;p43"/>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364" name="Google Shape;364;p4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365" name="Google Shape;365;p4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366" name="Google Shape;366;p43"/>
          <p:cNvCxnSpPr/>
          <p:nvPr/>
        </p:nvCxnSpPr>
        <p:spPr>
          <a:xfrm>
            <a:off x="8315586" y="184990"/>
            <a:ext cx="0" cy="144674"/>
          </a:xfrm>
          <a:prstGeom prst="straightConnector1">
            <a:avLst/>
          </a:prstGeom>
          <a:noFill/>
          <a:ln cap="flat" cmpd="sng" w="9525">
            <a:solidFill>
              <a:srgbClr val="CCCCCC"/>
            </a:solidFill>
            <a:prstDash val="solid"/>
            <a:round/>
            <a:headEnd len="sm" w="sm" type="none"/>
            <a:tailEnd len="sm" w="sm" type="none"/>
          </a:ln>
        </p:spPr>
      </p:cxnSp>
      <p:cxnSp>
        <p:nvCxnSpPr>
          <p:cNvPr id="367" name="Google Shape;367;p43"/>
          <p:cNvCxnSpPr/>
          <p:nvPr/>
        </p:nvCxnSpPr>
        <p:spPr>
          <a:xfrm>
            <a:off x="8315529" y="184990"/>
            <a:ext cx="0" cy="144674"/>
          </a:xfrm>
          <a:prstGeom prst="straightConnector1">
            <a:avLst/>
          </a:prstGeom>
          <a:noFill/>
          <a:ln cap="flat" cmpd="sng" w="9525">
            <a:solidFill>
              <a:srgbClr val="CCCCCC"/>
            </a:solidFill>
            <a:prstDash val="solid"/>
            <a:round/>
            <a:headEnd len="sm" w="sm" type="none"/>
            <a:tailEnd len="sm" w="sm" type="none"/>
          </a:ln>
        </p:spPr>
      </p:cxnSp>
      <p:pic>
        <p:nvPicPr>
          <p:cNvPr id="368" name="Google Shape;368;p43"/>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369" name="Google Shape;369;p43"/>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370" name="Google Shape;370;p43"/>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371" name="Google Shape;371;p4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Modelling</a:t>
            </a:r>
            <a:endParaRPr b="1" i="0" sz="1000" u="none" cap="none" strike="noStrike">
              <a:solidFill>
                <a:schemeClr val="lt1"/>
              </a:solidFill>
              <a:latin typeface="Inter"/>
              <a:ea typeface="Inter"/>
              <a:cs typeface="Inter"/>
              <a:sym typeface="Inter"/>
            </a:endParaRPr>
          </a:p>
        </p:txBody>
      </p:sp>
      <p:sp>
        <p:nvSpPr>
          <p:cNvPr id="372" name="Google Shape;372;p43"/>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 name="Shape 115"/>
        <p:cNvGrpSpPr/>
        <p:nvPr/>
      </p:nvGrpSpPr>
      <p:grpSpPr>
        <a:xfrm>
          <a:off x="0" y="0"/>
          <a:ext cx="0" cy="0"/>
          <a:chOff x="0" y="0"/>
          <a:chExt cx="0" cy="0"/>
        </a:xfrm>
      </p:grpSpPr>
      <p:sp>
        <p:nvSpPr>
          <p:cNvPr id="116" name="Google Shape;116;p26"/>
          <p:cNvSpPr txBox="1"/>
          <p:nvPr>
            <p:ph idx="1" type="body"/>
          </p:nvPr>
        </p:nvSpPr>
        <p:spPr>
          <a:xfrm>
            <a:off x="311700" y="1744750"/>
            <a:ext cx="7853400" cy="2924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Waktu presentasi adalah 5 menit (tentatif, tergantung dari banyaknya kelompok yang mendaftarkan diri)</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Waktu tanya jawab adalah 5 menit</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Silakan menambahkan gambar/visualisasi pada slide presentasi</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Upayakan agar tetap dalam format poin-poin (ingat, ini presentasi, bukan esai)</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Jangan masukkan </a:t>
            </a:r>
            <a:r>
              <a:rPr i="1" lang="en" sz="1500">
                <a:solidFill>
                  <a:srgbClr val="282828"/>
                </a:solidFill>
                <a:latin typeface="Inter"/>
                <a:ea typeface="Inter"/>
                <a:cs typeface="Inter"/>
                <a:sym typeface="Inter"/>
              </a:rPr>
              <a:t>code</a:t>
            </a:r>
            <a:r>
              <a:rPr lang="en" sz="1500">
                <a:solidFill>
                  <a:srgbClr val="282828"/>
                </a:solidFill>
                <a:latin typeface="Inter"/>
                <a:ea typeface="Inter"/>
                <a:cs typeface="Inter"/>
                <a:sym typeface="Inter"/>
              </a:rPr>
              <a:t> ke dalam slide presentasi (tidak usah memasukan screenshot jupyter notebook)</a:t>
            </a:r>
            <a:endParaRPr sz="1500">
              <a:solidFill>
                <a:srgbClr val="282828"/>
              </a:solidFill>
              <a:latin typeface="Inter"/>
              <a:ea typeface="Inter"/>
              <a:cs typeface="Inter"/>
              <a:sym typeface="Inter"/>
            </a:endParaRPr>
          </a:p>
        </p:txBody>
      </p:sp>
      <p:sp>
        <p:nvSpPr>
          <p:cNvPr id="117" name="Google Shape;117;p2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Latar Belakang</a:t>
            </a:r>
            <a:endParaRPr b="1" i="0" sz="1000" u="none" cap="none" strike="noStrike">
              <a:solidFill>
                <a:srgbClr val="601F99"/>
              </a:solidFill>
              <a:latin typeface="Inter"/>
              <a:ea typeface="Inter"/>
              <a:cs typeface="Inter"/>
              <a:sym typeface="Inter"/>
            </a:endParaRPr>
          </a:p>
        </p:txBody>
      </p:sp>
      <p:sp>
        <p:nvSpPr>
          <p:cNvPr id="118" name="Google Shape;118;p2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19" name="Google Shape;119;p26"/>
          <p:cNvGrpSpPr/>
          <p:nvPr/>
        </p:nvGrpSpPr>
        <p:grpSpPr>
          <a:xfrm>
            <a:off x="7503019" y="95797"/>
            <a:ext cx="1516771" cy="323122"/>
            <a:chOff x="400885" y="325214"/>
            <a:chExt cx="2298835" cy="489727"/>
          </a:xfrm>
        </p:grpSpPr>
        <p:pic>
          <p:nvPicPr>
            <p:cNvPr id="120" name="Google Shape;120;p26"/>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21" name="Google Shape;121;p26"/>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22" name="Google Shape;122;p26"/>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23" name="Google Shape;123;p26"/>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124" name="Google Shape;124;p26"/>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Petunjuk</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ph idx="1" type="body"/>
          </p:nvPr>
        </p:nvSpPr>
        <p:spPr>
          <a:xfrm>
            <a:off x="311700" y="784500"/>
            <a:ext cx="7934100" cy="360937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Metode train test split / cross validation yang digunakan</a:t>
            </a:r>
            <a:endParaRPr sz="1500">
              <a:solidFill>
                <a:srgbClr val="282828"/>
              </a:solidFill>
              <a:latin typeface="Inter"/>
              <a:ea typeface="Inter"/>
              <a:cs typeface="Inter"/>
              <a:sym typeface="Inter"/>
            </a:endParaRPr>
          </a:p>
          <a:p>
            <a:pPr indent="0" lvl="0" marL="133350" rtl="0" algn="l">
              <a:lnSpc>
                <a:spcPct val="115000"/>
              </a:lnSpc>
              <a:spcBef>
                <a:spcPts val="0"/>
              </a:spcBef>
              <a:spcAft>
                <a:spcPts val="0"/>
              </a:spcAft>
              <a:buClr>
                <a:srgbClr val="282828"/>
              </a:buClr>
              <a:buSzPts val="1500"/>
              <a:buNone/>
            </a:pPr>
            <a:r>
              <a:rPr lang="en" sz="1500">
                <a:solidFill>
                  <a:srgbClr val="282828"/>
                </a:solidFill>
                <a:latin typeface="Inter"/>
                <a:ea typeface="Inter"/>
                <a:cs typeface="Inter"/>
                <a:sym typeface="Inter"/>
              </a:rPr>
              <a:t>Data training yang kelompok kami gunakan sebesar 80% dan data testing yang sebesar 20%.</a:t>
            </a: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Metrik dalam melakukan evaluasi yang kelompok kami gunakan adalah MAE, MSE, RMSE.</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Jenis model awal yang dicoba</a:t>
            </a:r>
            <a:endParaRPr/>
          </a:p>
          <a:p>
            <a:pPr indent="0" lvl="0" marL="133350" rtl="0" algn="l">
              <a:lnSpc>
                <a:spcPct val="115000"/>
              </a:lnSpc>
              <a:spcBef>
                <a:spcPts val="0"/>
              </a:spcBef>
              <a:spcAft>
                <a:spcPts val="0"/>
              </a:spcAft>
              <a:buClr>
                <a:srgbClr val="282828"/>
              </a:buClr>
              <a:buSzPts val="1500"/>
              <a:buNone/>
            </a:pPr>
            <a:r>
              <a:rPr lang="en" sz="1500">
                <a:solidFill>
                  <a:srgbClr val="282828"/>
                </a:solidFill>
                <a:latin typeface="Inter"/>
                <a:ea typeface="Inter"/>
                <a:cs typeface="Inter"/>
                <a:sym typeface="Inter"/>
              </a:rPr>
              <a:t>Model awal yang kelompok kami coba adalah linear regression.</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Model lain yang juga dicoba untuk dataset ini yaitu ridge regression dan random forest. Serta untuk mencoba random forest tuning untuk menambah akurasi model.</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Model final yang kelompok kami gunakan adalah random forest tuning.</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Kolom yang menjadi prediktor dalam model kelompok kami adalah semua kolom, kecuali kolom target yaitu kolom ‘Weekly_Sales’.</a:t>
            </a:r>
            <a:endParaRPr sz="1500">
              <a:solidFill>
                <a:srgbClr val="282828"/>
              </a:solidFill>
              <a:latin typeface="Inter"/>
              <a:ea typeface="Inter"/>
              <a:cs typeface="Inter"/>
              <a:sym typeface="Inter"/>
            </a:endParaRPr>
          </a:p>
        </p:txBody>
      </p:sp>
      <p:sp>
        <p:nvSpPr>
          <p:cNvPr id="378" name="Google Shape;378;p44"/>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79" name="Google Shape;379;p44"/>
          <p:cNvGrpSpPr/>
          <p:nvPr/>
        </p:nvGrpSpPr>
        <p:grpSpPr>
          <a:xfrm>
            <a:off x="7503019" y="95797"/>
            <a:ext cx="1516771" cy="323122"/>
            <a:chOff x="400885" y="325214"/>
            <a:chExt cx="2298835" cy="489727"/>
          </a:xfrm>
        </p:grpSpPr>
        <p:pic>
          <p:nvPicPr>
            <p:cNvPr id="380" name="Google Shape;380;p44"/>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81" name="Google Shape;381;p44"/>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382" name="Google Shape;382;p44"/>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383" name="Google Shape;383;p44"/>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384" name="Google Shape;384;p44"/>
          <p:cNvSpPr txBox="1"/>
          <p:nvPr>
            <p:ph type="title"/>
          </p:nvPr>
        </p:nvSpPr>
        <p:spPr>
          <a:xfrm>
            <a:off x="311700" y="465234"/>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Modelling Walmart</a:t>
            </a:r>
            <a:endParaRPr sz="2820">
              <a:solidFill>
                <a:srgbClr val="A338EB"/>
              </a:solidFill>
              <a:latin typeface="Maven Pro SemiBold"/>
              <a:ea typeface="Maven Pro SemiBold"/>
              <a:cs typeface="Maven Pro SemiBold"/>
              <a:sym typeface="Maven Pro SemiBold"/>
            </a:endParaRPr>
          </a:p>
        </p:txBody>
      </p:sp>
      <p:sp>
        <p:nvSpPr>
          <p:cNvPr id="385" name="Google Shape;385;p4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389" name="Shape 389"/>
        <p:cNvGrpSpPr/>
        <p:nvPr/>
      </p:nvGrpSpPr>
      <p:grpSpPr>
        <a:xfrm>
          <a:off x="0" y="0"/>
          <a:ext cx="0" cy="0"/>
          <a:chOff x="0" y="0"/>
          <a:chExt cx="0" cy="0"/>
        </a:xfrm>
      </p:grpSpPr>
      <p:sp>
        <p:nvSpPr>
          <p:cNvPr id="390" name="Google Shape;390;p45"/>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Conclusion</a:t>
            </a:r>
            <a:endParaRPr sz="3600">
              <a:solidFill>
                <a:schemeClr val="lt1"/>
              </a:solidFill>
              <a:latin typeface="Maven Pro SemiBold"/>
              <a:ea typeface="Maven Pro SemiBold"/>
              <a:cs typeface="Maven Pro SemiBold"/>
              <a:sym typeface="Maven Pro SemiBold"/>
            </a:endParaRPr>
          </a:p>
        </p:txBody>
      </p:sp>
      <p:pic>
        <p:nvPicPr>
          <p:cNvPr id="391" name="Google Shape;391;p45"/>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392" name="Google Shape;392;p45"/>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393" name="Google Shape;393;p4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394" name="Google Shape;394;p45"/>
          <p:cNvCxnSpPr/>
          <p:nvPr/>
        </p:nvCxnSpPr>
        <p:spPr>
          <a:xfrm>
            <a:off x="8315586" y="184990"/>
            <a:ext cx="0" cy="144674"/>
          </a:xfrm>
          <a:prstGeom prst="straightConnector1">
            <a:avLst/>
          </a:prstGeom>
          <a:noFill/>
          <a:ln cap="flat" cmpd="sng" w="9525">
            <a:solidFill>
              <a:srgbClr val="CCCCCC"/>
            </a:solidFill>
            <a:prstDash val="solid"/>
            <a:round/>
            <a:headEnd len="sm" w="sm" type="none"/>
            <a:tailEnd len="sm" w="sm" type="none"/>
          </a:ln>
        </p:spPr>
      </p:cxnSp>
      <p:cxnSp>
        <p:nvCxnSpPr>
          <p:cNvPr id="395" name="Google Shape;395;p45"/>
          <p:cNvCxnSpPr/>
          <p:nvPr/>
        </p:nvCxnSpPr>
        <p:spPr>
          <a:xfrm>
            <a:off x="8315529" y="184990"/>
            <a:ext cx="0" cy="144674"/>
          </a:xfrm>
          <a:prstGeom prst="straightConnector1">
            <a:avLst/>
          </a:prstGeom>
          <a:noFill/>
          <a:ln cap="flat" cmpd="sng" w="9525">
            <a:solidFill>
              <a:srgbClr val="CCCCCC"/>
            </a:solidFill>
            <a:prstDash val="solid"/>
            <a:round/>
            <a:headEnd len="sm" w="sm" type="none"/>
            <a:tailEnd len="sm" w="sm" type="none"/>
          </a:ln>
        </p:spPr>
      </p:cxnSp>
      <p:pic>
        <p:nvPicPr>
          <p:cNvPr id="396" name="Google Shape;396;p45"/>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397" name="Google Shape;397;p45"/>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398" name="Google Shape;398;p45"/>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399" name="Google Shape;399;p4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Conclusion</a:t>
            </a:r>
            <a:endParaRPr b="1" i="0" sz="1000" u="none" cap="none" strike="noStrike">
              <a:solidFill>
                <a:schemeClr val="lt1"/>
              </a:solidFill>
              <a:latin typeface="Inter"/>
              <a:ea typeface="Inter"/>
              <a:cs typeface="Inter"/>
              <a:sym typeface="Inter"/>
            </a:endParaRPr>
          </a:p>
        </p:txBody>
      </p:sp>
      <p:sp>
        <p:nvSpPr>
          <p:cNvPr id="400" name="Google Shape;400;p45"/>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6"/>
          <p:cNvSpPr txBox="1"/>
          <p:nvPr>
            <p:ph idx="1" type="body"/>
          </p:nvPr>
        </p:nvSpPr>
        <p:spPr>
          <a:xfrm>
            <a:off x="311699" y="1002378"/>
            <a:ext cx="8185035" cy="2924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sz="1500">
                <a:solidFill>
                  <a:schemeClr val="dk1"/>
                </a:solidFill>
              </a:rPr>
              <a:t>Berdasarkan evaluasi masing-masing model diantaranya:</a:t>
            </a:r>
            <a:endParaRPr/>
          </a:p>
          <a:p>
            <a:pPr indent="0" lvl="0" marL="114300" rtl="0" algn="l">
              <a:lnSpc>
                <a:spcPct val="115000"/>
              </a:lnSpc>
              <a:spcBef>
                <a:spcPts val="0"/>
              </a:spcBef>
              <a:spcAft>
                <a:spcPts val="0"/>
              </a:spcAft>
              <a:buSzPts val="1800"/>
              <a:buNone/>
            </a:pPr>
            <a:r>
              <a:rPr lang="en" sz="1500">
                <a:solidFill>
                  <a:schemeClr val="dk1"/>
                </a:solidFill>
              </a:rPr>
              <a:t>- Linear Regression </a:t>
            </a:r>
            <a:endParaRPr/>
          </a:p>
          <a:p>
            <a:pPr indent="0" lvl="0" marL="114300" rtl="0" algn="l">
              <a:lnSpc>
                <a:spcPct val="115000"/>
              </a:lnSpc>
              <a:spcBef>
                <a:spcPts val="0"/>
              </a:spcBef>
              <a:spcAft>
                <a:spcPts val="0"/>
              </a:spcAft>
              <a:buSzPts val="1800"/>
              <a:buNone/>
            </a:pPr>
            <a:r>
              <a:rPr lang="en" sz="1500">
                <a:solidFill>
                  <a:schemeClr val="dk1"/>
                </a:solidFill>
              </a:rPr>
              <a:t>	- MAE: 430365.87206897634</a:t>
            </a:r>
            <a:endParaRPr/>
          </a:p>
          <a:p>
            <a:pPr indent="0" lvl="0" marL="114300" rtl="0" algn="l">
              <a:lnSpc>
                <a:spcPct val="115000"/>
              </a:lnSpc>
              <a:spcBef>
                <a:spcPts val="0"/>
              </a:spcBef>
              <a:spcAft>
                <a:spcPts val="0"/>
              </a:spcAft>
              <a:buSzPts val="1800"/>
              <a:buNone/>
            </a:pPr>
            <a:r>
              <a:rPr lang="en" sz="1500">
                <a:solidFill>
                  <a:schemeClr val="dk1"/>
                </a:solidFill>
              </a:rPr>
              <a:t>    	- MSE: 268123763332.19513</a:t>
            </a:r>
            <a:endParaRPr/>
          </a:p>
          <a:p>
            <a:pPr indent="0" lvl="0" marL="114300" rtl="0" algn="l">
              <a:lnSpc>
                <a:spcPct val="115000"/>
              </a:lnSpc>
              <a:spcBef>
                <a:spcPts val="0"/>
              </a:spcBef>
              <a:spcAft>
                <a:spcPts val="0"/>
              </a:spcAft>
              <a:buSzPts val="1800"/>
              <a:buNone/>
            </a:pPr>
            <a:r>
              <a:rPr lang="en" sz="1500">
                <a:solidFill>
                  <a:schemeClr val="dk1"/>
                </a:solidFill>
              </a:rPr>
              <a:t>    	- RMSE: 517806.6852911375</a:t>
            </a:r>
            <a:endParaRPr/>
          </a:p>
          <a:p>
            <a:pPr indent="0" lvl="0" marL="114300" rtl="0" algn="l">
              <a:lnSpc>
                <a:spcPct val="115000"/>
              </a:lnSpc>
              <a:spcBef>
                <a:spcPts val="0"/>
              </a:spcBef>
              <a:spcAft>
                <a:spcPts val="0"/>
              </a:spcAft>
              <a:buSzPts val="1800"/>
              <a:buNone/>
            </a:pPr>
            <a:r>
              <a:rPr lang="en" sz="1500">
                <a:solidFill>
                  <a:schemeClr val="dk1"/>
                </a:solidFill>
              </a:rPr>
              <a:t>- Ridge Regression</a:t>
            </a:r>
            <a:endParaRPr/>
          </a:p>
          <a:p>
            <a:pPr indent="0" lvl="0" marL="114300" rtl="0" algn="l">
              <a:lnSpc>
                <a:spcPct val="115000"/>
              </a:lnSpc>
              <a:spcBef>
                <a:spcPts val="0"/>
              </a:spcBef>
              <a:spcAft>
                <a:spcPts val="0"/>
              </a:spcAft>
              <a:buSzPts val="1800"/>
              <a:buNone/>
            </a:pPr>
            <a:r>
              <a:rPr lang="en" sz="1500">
                <a:solidFill>
                  <a:schemeClr val="dk1"/>
                </a:solidFill>
              </a:rPr>
              <a:t>  	- MAE: 430364.895750012</a:t>
            </a:r>
            <a:endParaRPr/>
          </a:p>
          <a:p>
            <a:pPr indent="0" lvl="0" marL="114300" rtl="0" algn="l">
              <a:lnSpc>
                <a:spcPct val="115000"/>
              </a:lnSpc>
              <a:spcBef>
                <a:spcPts val="0"/>
              </a:spcBef>
              <a:spcAft>
                <a:spcPts val="0"/>
              </a:spcAft>
              <a:buSzPts val="1800"/>
              <a:buNone/>
            </a:pPr>
            <a:r>
              <a:rPr lang="en" sz="1500">
                <a:solidFill>
                  <a:schemeClr val="dk1"/>
                </a:solidFill>
              </a:rPr>
              <a:t>    	- MSE: 268123443576.494</a:t>
            </a:r>
            <a:endParaRPr/>
          </a:p>
          <a:p>
            <a:pPr indent="0" lvl="0" marL="114300" rtl="0" algn="l">
              <a:lnSpc>
                <a:spcPct val="115000"/>
              </a:lnSpc>
              <a:spcBef>
                <a:spcPts val="0"/>
              </a:spcBef>
              <a:spcAft>
                <a:spcPts val="0"/>
              </a:spcAft>
              <a:buSzPts val="1800"/>
              <a:buNone/>
            </a:pPr>
            <a:r>
              <a:rPr lang="en" sz="1500">
                <a:solidFill>
                  <a:schemeClr val="dk1"/>
                </a:solidFill>
              </a:rPr>
              <a:t>    	- RMSE: 517806.3765313189</a:t>
            </a:r>
            <a:endParaRPr/>
          </a:p>
          <a:p>
            <a:pPr indent="0" lvl="0" marL="0" rtl="0" algn="l">
              <a:lnSpc>
                <a:spcPct val="115000"/>
              </a:lnSpc>
              <a:spcBef>
                <a:spcPts val="0"/>
              </a:spcBef>
              <a:spcAft>
                <a:spcPts val="0"/>
              </a:spcAft>
              <a:buSzPts val="1800"/>
              <a:buNone/>
            </a:pPr>
            <a:r>
              <a:t/>
            </a:r>
            <a:endParaRPr sz="1500">
              <a:solidFill>
                <a:schemeClr val="dk1"/>
              </a:solidFill>
            </a:endParaRPr>
          </a:p>
          <a:p>
            <a:pPr indent="0" lvl="0" marL="0" rtl="0" algn="l">
              <a:lnSpc>
                <a:spcPct val="115000"/>
              </a:lnSpc>
              <a:spcBef>
                <a:spcPts val="0"/>
              </a:spcBef>
              <a:spcAft>
                <a:spcPts val="0"/>
              </a:spcAft>
              <a:buSzPts val="1800"/>
              <a:buNone/>
            </a:pPr>
            <a:r>
              <a:rPr lang="en" sz="1500">
                <a:solidFill>
                  <a:schemeClr val="dk1"/>
                </a:solidFill>
              </a:rPr>
              <a:t>dikarenakan MAE pada </a:t>
            </a:r>
            <a:r>
              <a:rPr b="1" lang="en" sz="1500">
                <a:solidFill>
                  <a:schemeClr val="dk1"/>
                </a:solidFill>
              </a:rPr>
              <a:t>model random forest tuning  </a:t>
            </a:r>
            <a:r>
              <a:rPr lang="en" sz="1500">
                <a:solidFill>
                  <a:schemeClr val="dk1"/>
                </a:solidFill>
              </a:rPr>
              <a:t>dengan 'n_estimators': 100, 'min_samples_split': 10, 'min_samples_leaf': 4, 'max_features': 'auto', 'max_depth': 50, 'bootstrap': True paling kecil, maka disimpulkan bahwa </a:t>
            </a:r>
            <a:r>
              <a:rPr b="1" lang="en" sz="1500">
                <a:solidFill>
                  <a:schemeClr val="dk1"/>
                </a:solidFill>
              </a:rPr>
              <a:t>model random forest tuning </a:t>
            </a:r>
            <a:r>
              <a:rPr lang="en" sz="1500">
                <a:solidFill>
                  <a:schemeClr val="dk1"/>
                </a:solidFill>
              </a:rPr>
              <a:t>merupakan model yang bagus/baik untuk dataset Walmart.</a:t>
            </a:r>
            <a:endParaRPr sz="1500">
              <a:solidFill>
                <a:srgbClr val="282828"/>
              </a:solidFill>
              <a:latin typeface="Inter"/>
              <a:ea typeface="Inter"/>
              <a:cs typeface="Inter"/>
              <a:sym typeface="Inter"/>
            </a:endParaRPr>
          </a:p>
        </p:txBody>
      </p:sp>
      <p:sp>
        <p:nvSpPr>
          <p:cNvPr id="406" name="Google Shape;406;p4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407" name="Google Shape;407;p46"/>
          <p:cNvGrpSpPr/>
          <p:nvPr/>
        </p:nvGrpSpPr>
        <p:grpSpPr>
          <a:xfrm>
            <a:off x="7503019" y="95797"/>
            <a:ext cx="1516771" cy="323122"/>
            <a:chOff x="400885" y="325214"/>
            <a:chExt cx="2298835" cy="489727"/>
          </a:xfrm>
        </p:grpSpPr>
        <p:pic>
          <p:nvPicPr>
            <p:cNvPr id="408" name="Google Shape;408;p46"/>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409" name="Google Shape;409;p46"/>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410" name="Google Shape;410;p46"/>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411" name="Google Shape;411;p46"/>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412" name="Google Shape;412;p4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Conlusion</a:t>
            </a:r>
            <a:endParaRPr b="1" i="0" sz="1000" u="none" cap="none" strike="noStrike">
              <a:solidFill>
                <a:srgbClr val="601F99"/>
              </a:solidFill>
              <a:latin typeface="Inter"/>
              <a:ea typeface="Inter"/>
              <a:cs typeface="Inter"/>
              <a:sym typeface="Inter"/>
            </a:endParaRPr>
          </a:p>
        </p:txBody>
      </p:sp>
      <p:sp>
        <p:nvSpPr>
          <p:cNvPr id="413" name="Google Shape;413;p46"/>
          <p:cNvSpPr txBox="1"/>
          <p:nvPr/>
        </p:nvSpPr>
        <p:spPr>
          <a:xfrm>
            <a:off x="4184017" y="1300519"/>
            <a:ext cx="3948159" cy="2455175"/>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0" i="0" lang="en" sz="1500" u="none" cap="none" strike="noStrike">
                <a:solidFill>
                  <a:schemeClr val="dk1"/>
                </a:solidFill>
                <a:latin typeface="Arial"/>
                <a:ea typeface="Arial"/>
                <a:cs typeface="Arial"/>
                <a:sym typeface="Arial"/>
              </a:rPr>
              <a:t>- Random Forest </a:t>
            </a:r>
            <a:endParaRPr/>
          </a:p>
          <a:p>
            <a:pPr indent="0" lvl="0" marL="114300" marR="0" rtl="0" algn="l">
              <a:lnSpc>
                <a:spcPct val="115000"/>
              </a:lnSpc>
              <a:spcBef>
                <a:spcPts val="0"/>
              </a:spcBef>
              <a:spcAft>
                <a:spcPts val="0"/>
              </a:spcAft>
              <a:buClr>
                <a:schemeClr val="dk2"/>
              </a:buClr>
              <a:buSzPts val="1800"/>
              <a:buFont typeface="Arial"/>
              <a:buNone/>
            </a:pPr>
            <a:r>
              <a:rPr b="0" i="0" lang="en" sz="1500" u="none" cap="none" strike="noStrike">
                <a:solidFill>
                  <a:schemeClr val="dk1"/>
                </a:solidFill>
                <a:latin typeface="Arial"/>
                <a:ea typeface="Arial"/>
                <a:cs typeface="Arial"/>
                <a:sym typeface="Arial"/>
              </a:rPr>
              <a:t>	- MAE: 223185.77432712252</a:t>
            </a:r>
            <a:endParaRPr/>
          </a:p>
          <a:p>
            <a:pPr indent="0" lvl="0" marL="114300" marR="0" rtl="0" algn="l">
              <a:lnSpc>
                <a:spcPct val="115000"/>
              </a:lnSpc>
              <a:spcBef>
                <a:spcPts val="0"/>
              </a:spcBef>
              <a:spcAft>
                <a:spcPts val="0"/>
              </a:spcAft>
              <a:buClr>
                <a:schemeClr val="dk2"/>
              </a:buClr>
              <a:buSzPts val="1800"/>
              <a:buFont typeface="Arial"/>
              <a:buNone/>
            </a:pPr>
            <a:r>
              <a:rPr b="0" i="0" lang="en" sz="1500" u="none" cap="none" strike="noStrike">
                <a:solidFill>
                  <a:schemeClr val="dk1"/>
                </a:solidFill>
                <a:latin typeface="Arial"/>
                <a:ea typeface="Arial"/>
                <a:cs typeface="Arial"/>
                <a:sym typeface="Arial"/>
              </a:rPr>
              <a:t>	- MSE: 100089287268.63945</a:t>
            </a:r>
            <a:endParaRPr/>
          </a:p>
          <a:p>
            <a:pPr indent="0" lvl="0" marL="114300" marR="0" rtl="0" algn="l">
              <a:lnSpc>
                <a:spcPct val="115000"/>
              </a:lnSpc>
              <a:spcBef>
                <a:spcPts val="0"/>
              </a:spcBef>
              <a:spcAft>
                <a:spcPts val="0"/>
              </a:spcAft>
              <a:buClr>
                <a:schemeClr val="dk2"/>
              </a:buClr>
              <a:buSzPts val="1800"/>
              <a:buFont typeface="Arial"/>
              <a:buNone/>
            </a:pPr>
            <a:r>
              <a:rPr b="0" i="0" lang="en" sz="1500" u="none" cap="none" strike="noStrike">
                <a:solidFill>
                  <a:schemeClr val="dk1"/>
                </a:solidFill>
                <a:latin typeface="Arial"/>
                <a:ea typeface="Arial"/>
                <a:cs typeface="Arial"/>
                <a:sym typeface="Arial"/>
              </a:rPr>
              <a:t>	- RMSE: 316368.91008542455</a:t>
            </a:r>
            <a:endParaRPr b="0" i="0" sz="1500" u="none" cap="none" strike="noStrike">
              <a:solidFill>
                <a:srgbClr val="282828"/>
              </a:solidFill>
              <a:latin typeface="Inter"/>
              <a:ea typeface="Inter"/>
              <a:cs typeface="Inter"/>
              <a:sym typeface="Inter"/>
            </a:endParaRPr>
          </a:p>
          <a:p>
            <a:pPr indent="0" lvl="0" marL="114300" marR="0" rtl="0" algn="l">
              <a:lnSpc>
                <a:spcPct val="115000"/>
              </a:lnSpc>
              <a:spcBef>
                <a:spcPts val="0"/>
              </a:spcBef>
              <a:spcAft>
                <a:spcPts val="0"/>
              </a:spcAft>
              <a:buClr>
                <a:schemeClr val="dk2"/>
              </a:buClr>
              <a:buSzPts val="1800"/>
              <a:buFont typeface="Arial"/>
              <a:buNone/>
            </a:pPr>
            <a:r>
              <a:rPr b="0" i="0" lang="en" sz="1500" u="none" cap="none" strike="noStrike">
                <a:solidFill>
                  <a:schemeClr val="dk1"/>
                </a:solidFill>
                <a:latin typeface="Arial"/>
                <a:ea typeface="Arial"/>
                <a:cs typeface="Arial"/>
                <a:sym typeface="Arial"/>
              </a:rPr>
              <a:t>- Random Forest Tuning</a:t>
            </a:r>
            <a:endParaRPr/>
          </a:p>
          <a:p>
            <a:pPr indent="0" lvl="0" marL="114300" marR="0" rtl="0" algn="l">
              <a:lnSpc>
                <a:spcPct val="115000"/>
              </a:lnSpc>
              <a:spcBef>
                <a:spcPts val="0"/>
              </a:spcBef>
              <a:spcAft>
                <a:spcPts val="0"/>
              </a:spcAft>
              <a:buClr>
                <a:schemeClr val="dk2"/>
              </a:buClr>
              <a:buSzPts val="1800"/>
              <a:buFont typeface="Arial"/>
              <a:buNone/>
            </a:pPr>
            <a:r>
              <a:rPr b="0" i="0" lang="en" sz="1500" u="none" cap="none" strike="noStrike">
                <a:solidFill>
                  <a:schemeClr val="dk1"/>
                </a:solidFill>
                <a:latin typeface="Arial"/>
                <a:ea typeface="Arial"/>
                <a:cs typeface="Arial"/>
                <a:sym typeface="Arial"/>
              </a:rPr>
              <a:t>	- MAE: 68056.89373772778</a:t>
            </a:r>
            <a:endParaRPr/>
          </a:p>
          <a:p>
            <a:pPr indent="0" lvl="0" marL="114300" marR="0" rtl="0" algn="l">
              <a:lnSpc>
                <a:spcPct val="115000"/>
              </a:lnSpc>
              <a:spcBef>
                <a:spcPts val="0"/>
              </a:spcBef>
              <a:spcAft>
                <a:spcPts val="0"/>
              </a:spcAft>
              <a:buClr>
                <a:schemeClr val="dk2"/>
              </a:buClr>
              <a:buSzPts val="1800"/>
              <a:buFont typeface="Arial"/>
              <a:buNone/>
            </a:pPr>
            <a:r>
              <a:rPr b="0" i="0" lang="en" sz="1500" u="none" cap="none" strike="noStrike">
                <a:solidFill>
                  <a:schemeClr val="dk1"/>
                </a:solidFill>
                <a:latin typeface="Arial"/>
                <a:ea typeface="Arial"/>
                <a:cs typeface="Arial"/>
                <a:sym typeface="Arial"/>
              </a:rPr>
              <a:t>	- MSE: 13972246369.597878</a:t>
            </a:r>
            <a:endParaRPr/>
          </a:p>
          <a:p>
            <a:pPr indent="0" lvl="0" marL="114300" marR="0" rtl="0" algn="l">
              <a:lnSpc>
                <a:spcPct val="115000"/>
              </a:lnSpc>
              <a:spcBef>
                <a:spcPts val="0"/>
              </a:spcBef>
              <a:spcAft>
                <a:spcPts val="0"/>
              </a:spcAft>
              <a:buClr>
                <a:schemeClr val="dk2"/>
              </a:buClr>
              <a:buSzPts val="1800"/>
              <a:buFont typeface="Arial"/>
              <a:buNone/>
            </a:pPr>
            <a:r>
              <a:rPr b="0" i="0" lang="en" sz="1500" u="none" cap="none" strike="noStrike">
                <a:solidFill>
                  <a:schemeClr val="dk1"/>
                </a:solidFill>
                <a:latin typeface="Arial"/>
                <a:ea typeface="Arial"/>
                <a:cs typeface="Arial"/>
                <a:sym typeface="Arial"/>
              </a:rPr>
              <a:t>	- RMSE: 118204.25698593886</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417" name="Shape 417"/>
        <p:cNvGrpSpPr/>
        <p:nvPr/>
      </p:nvGrpSpPr>
      <p:grpSpPr>
        <a:xfrm>
          <a:off x="0" y="0"/>
          <a:ext cx="0" cy="0"/>
          <a:chOff x="0" y="0"/>
          <a:chExt cx="0" cy="0"/>
        </a:xfrm>
      </p:grpSpPr>
      <p:sp>
        <p:nvSpPr>
          <p:cNvPr id="418" name="Google Shape;418;p47"/>
          <p:cNvSpPr txBox="1"/>
          <p:nvPr>
            <p:ph type="title"/>
          </p:nvPr>
        </p:nvSpPr>
        <p:spPr>
          <a:xfrm>
            <a:off x="430058" y="1162650"/>
            <a:ext cx="4114800" cy="264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4800"/>
              <a:buNone/>
            </a:pPr>
            <a:r>
              <a:rPr lang="en">
                <a:solidFill>
                  <a:schemeClr val="lt1"/>
                </a:solidFill>
                <a:latin typeface="Maven Pro SemiBold"/>
                <a:ea typeface="Maven Pro SemiBold"/>
                <a:cs typeface="Maven Pro SemiBold"/>
                <a:sym typeface="Maven Pro SemiBold"/>
              </a:rPr>
              <a:t>Terima kasih!</a:t>
            </a:r>
            <a:endParaRPr>
              <a:solidFill>
                <a:schemeClr val="lt1"/>
              </a:solidFill>
              <a:latin typeface="Maven Pro SemiBold"/>
              <a:ea typeface="Maven Pro SemiBold"/>
              <a:cs typeface="Maven Pro SemiBold"/>
              <a:sym typeface="Maven Pro SemiBold"/>
            </a:endParaRPr>
          </a:p>
          <a:p>
            <a:pPr indent="0" lvl="0" marL="0" rtl="0" algn="ctr">
              <a:lnSpc>
                <a:spcPct val="115000"/>
              </a:lnSpc>
              <a:spcBef>
                <a:spcPts val="0"/>
              </a:spcBef>
              <a:spcAft>
                <a:spcPts val="0"/>
              </a:spcAft>
              <a:buSzPts val="4800"/>
              <a:buNone/>
            </a:pPr>
            <a:r>
              <a:rPr lang="en" sz="2800">
                <a:solidFill>
                  <a:srgbClr val="F4F0FF"/>
                </a:solidFill>
                <a:latin typeface="Maven Pro SemiBold"/>
                <a:ea typeface="Maven Pro SemiBold"/>
                <a:cs typeface="Maven Pro SemiBold"/>
                <a:sym typeface="Maven Pro SemiBold"/>
              </a:rPr>
              <a:t>Ada pertanyaan?</a:t>
            </a:r>
            <a:endParaRPr sz="2800">
              <a:solidFill>
                <a:srgbClr val="F4F0FF"/>
              </a:solidFill>
              <a:latin typeface="Maven Pro SemiBold"/>
              <a:ea typeface="Maven Pro SemiBold"/>
              <a:cs typeface="Maven Pro SemiBold"/>
              <a:sym typeface="Maven Pro SemiBold"/>
            </a:endParaRPr>
          </a:p>
        </p:txBody>
      </p:sp>
      <p:pic>
        <p:nvPicPr>
          <p:cNvPr id="419" name="Google Shape;419;p47"/>
          <p:cNvPicPr preferRelativeResize="0"/>
          <p:nvPr/>
        </p:nvPicPr>
        <p:blipFill rotWithShape="1">
          <a:blip r:embed="rId3">
            <a:alphaModFix/>
          </a:blip>
          <a:srcRect b="0" l="0" r="0" t="0"/>
          <a:stretch/>
        </p:blipFill>
        <p:spPr>
          <a:xfrm>
            <a:off x="5029200" y="0"/>
            <a:ext cx="4114800" cy="5143500"/>
          </a:xfrm>
          <a:prstGeom prst="rect">
            <a:avLst/>
          </a:prstGeom>
          <a:noFill/>
          <a:ln>
            <a:noFill/>
          </a:ln>
        </p:spPr>
      </p:pic>
      <p:sp>
        <p:nvSpPr>
          <p:cNvPr id="420" name="Google Shape;420;p47"/>
          <p:cNvSpPr/>
          <p:nvPr/>
        </p:nvSpPr>
        <p:spPr>
          <a:xfrm>
            <a:off x="6256350" y="1438550"/>
            <a:ext cx="1655700" cy="543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1" name="Google Shape;421;p47"/>
          <p:cNvPicPr preferRelativeResize="0"/>
          <p:nvPr/>
        </p:nvPicPr>
        <p:blipFill rotWithShape="1">
          <a:blip r:embed="rId4">
            <a:alphaModFix/>
          </a:blip>
          <a:srcRect b="0" l="9894" r="8731" t="0"/>
          <a:stretch/>
        </p:blipFill>
        <p:spPr>
          <a:xfrm>
            <a:off x="6381425" y="1382127"/>
            <a:ext cx="1405548" cy="66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0FF"/>
        </a:solidFill>
      </p:bgPr>
    </p:bg>
    <p:spTree>
      <p:nvGrpSpPr>
        <p:cNvPr id="128" name="Shape 128"/>
        <p:cNvGrpSpPr/>
        <p:nvPr/>
      </p:nvGrpSpPr>
      <p:grpSpPr>
        <a:xfrm>
          <a:off x="0" y="0"/>
          <a:ext cx="0" cy="0"/>
          <a:chOff x="0" y="0"/>
          <a:chExt cx="0" cy="0"/>
        </a:xfrm>
      </p:grpSpPr>
      <p:sp>
        <p:nvSpPr>
          <p:cNvPr id="129" name="Google Shape;129;p27"/>
          <p:cNvSpPr txBox="1"/>
          <p:nvPr>
            <p:ph type="title"/>
          </p:nvPr>
        </p:nvSpPr>
        <p:spPr>
          <a:xfrm>
            <a:off x="517750" y="1101600"/>
            <a:ext cx="6253800" cy="2940300"/>
          </a:xfrm>
          <a:prstGeom prst="rect">
            <a:avLst/>
          </a:prstGeom>
          <a:noFill/>
          <a:ln>
            <a:noFill/>
          </a:ln>
        </p:spPr>
        <p:txBody>
          <a:bodyPr anchorCtr="0" anchor="ctr" bIns="91425" lIns="91425" spcFirstLastPara="1" rIns="91425" wrap="square" tIns="91425">
            <a:normAutofit/>
          </a:bodyPr>
          <a:lstStyle/>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Latar Belakang</a:t>
            </a:r>
            <a:endParaRPr sz="2400">
              <a:solidFill>
                <a:srgbClr val="282828"/>
              </a:solidFill>
              <a:latin typeface="Maven Pro SemiBold"/>
              <a:ea typeface="Maven Pro SemiBold"/>
              <a:cs typeface="Maven Pro SemiBold"/>
              <a:sym typeface="Maven Pro SemiBold"/>
            </a:endParaRPr>
          </a:p>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Explorasi Data dan Visualisasi</a:t>
            </a:r>
            <a:endParaRPr sz="2400">
              <a:solidFill>
                <a:srgbClr val="282828"/>
              </a:solidFill>
              <a:latin typeface="Maven Pro SemiBold"/>
              <a:ea typeface="Maven Pro SemiBold"/>
              <a:cs typeface="Maven Pro SemiBold"/>
              <a:sym typeface="Maven Pro SemiBold"/>
            </a:endParaRPr>
          </a:p>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Modelling</a:t>
            </a:r>
            <a:endParaRPr sz="2400">
              <a:solidFill>
                <a:srgbClr val="282828"/>
              </a:solidFill>
              <a:latin typeface="Maven Pro SemiBold"/>
              <a:ea typeface="Maven Pro SemiBold"/>
              <a:cs typeface="Maven Pro SemiBold"/>
              <a:sym typeface="Maven Pro SemiBold"/>
            </a:endParaRPr>
          </a:p>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Kesimpulan</a:t>
            </a:r>
            <a:endParaRPr sz="2400">
              <a:solidFill>
                <a:srgbClr val="282828"/>
              </a:solidFill>
              <a:latin typeface="Maven Pro SemiBold"/>
              <a:ea typeface="Maven Pro SemiBold"/>
              <a:cs typeface="Maven Pro SemiBold"/>
              <a:sym typeface="Maven Pro SemiBold"/>
            </a:endParaRPr>
          </a:p>
        </p:txBody>
      </p:sp>
      <p:sp>
        <p:nvSpPr>
          <p:cNvPr id="130" name="Google Shape;130;p2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sp>
        <p:nvSpPr>
          <p:cNvPr id="131" name="Google Shape;131;p2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Daftar Isi</a:t>
            </a:r>
            <a:endParaRPr b="1" i="0" sz="1000" u="none" cap="none" strike="noStrike">
              <a:solidFill>
                <a:srgbClr val="601F99"/>
              </a:solidFill>
              <a:latin typeface="Inter"/>
              <a:ea typeface="Inter"/>
              <a:cs typeface="Inter"/>
              <a:sym typeface="Inter"/>
            </a:endParaRPr>
          </a:p>
        </p:txBody>
      </p:sp>
      <p:grpSp>
        <p:nvGrpSpPr>
          <p:cNvPr id="132" name="Google Shape;132;p27"/>
          <p:cNvGrpSpPr/>
          <p:nvPr/>
        </p:nvGrpSpPr>
        <p:grpSpPr>
          <a:xfrm>
            <a:off x="7503019" y="95797"/>
            <a:ext cx="1516771" cy="323122"/>
            <a:chOff x="400885" y="325214"/>
            <a:chExt cx="2298835" cy="489727"/>
          </a:xfrm>
        </p:grpSpPr>
        <p:pic>
          <p:nvPicPr>
            <p:cNvPr id="133" name="Google Shape;133;p2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34" name="Google Shape;134;p27"/>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35" name="Google Shape;135;p27"/>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36" name="Google Shape;136;p27"/>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140" name="Shape 140"/>
        <p:cNvGrpSpPr/>
        <p:nvPr/>
      </p:nvGrpSpPr>
      <p:grpSpPr>
        <a:xfrm>
          <a:off x="0" y="0"/>
          <a:ext cx="0" cy="0"/>
          <a:chOff x="0" y="0"/>
          <a:chExt cx="0" cy="0"/>
        </a:xfrm>
      </p:grpSpPr>
      <p:sp>
        <p:nvSpPr>
          <p:cNvPr id="141" name="Google Shape;141;p28"/>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Latar Belakang</a:t>
            </a:r>
            <a:endParaRPr sz="3600">
              <a:solidFill>
                <a:schemeClr val="lt1"/>
              </a:solidFill>
              <a:latin typeface="Maven Pro SemiBold"/>
              <a:ea typeface="Maven Pro SemiBold"/>
              <a:cs typeface="Maven Pro SemiBold"/>
              <a:sym typeface="Maven Pro SemiBold"/>
            </a:endParaRPr>
          </a:p>
        </p:txBody>
      </p:sp>
      <p:pic>
        <p:nvPicPr>
          <p:cNvPr id="142" name="Google Shape;142;p28"/>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143" name="Google Shape;143;p28"/>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144" name="Google Shape;144;p28"/>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145" name="Google Shape;145;p28"/>
          <p:cNvCxnSpPr/>
          <p:nvPr/>
        </p:nvCxnSpPr>
        <p:spPr>
          <a:xfrm>
            <a:off x="8315569" y="184983"/>
            <a:ext cx="0" cy="144724"/>
          </a:xfrm>
          <a:prstGeom prst="straightConnector1">
            <a:avLst/>
          </a:prstGeom>
          <a:noFill/>
          <a:ln cap="flat" cmpd="sng" w="9525">
            <a:solidFill>
              <a:srgbClr val="CCCCCC"/>
            </a:solidFill>
            <a:prstDash val="solid"/>
            <a:round/>
            <a:headEnd len="sm" w="sm" type="none"/>
            <a:tailEnd len="sm" w="sm" type="none"/>
          </a:ln>
        </p:spPr>
      </p:cxnSp>
      <p:cxnSp>
        <p:nvCxnSpPr>
          <p:cNvPr id="146" name="Google Shape;146;p28"/>
          <p:cNvCxnSpPr/>
          <p:nvPr/>
        </p:nvCxnSpPr>
        <p:spPr>
          <a:xfrm>
            <a:off x="8315546" y="184983"/>
            <a:ext cx="0" cy="144724"/>
          </a:xfrm>
          <a:prstGeom prst="straightConnector1">
            <a:avLst/>
          </a:prstGeom>
          <a:noFill/>
          <a:ln cap="flat" cmpd="sng" w="9525">
            <a:solidFill>
              <a:srgbClr val="CCCCCC"/>
            </a:solidFill>
            <a:prstDash val="solid"/>
            <a:round/>
            <a:headEnd len="sm" w="sm" type="none"/>
            <a:tailEnd len="sm" w="sm" type="none"/>
          </a:ln>
        </p:spPr>
      </p:cxnSp>
      <p:pic>
        <p:nvPicPr>
          <p:cNvPr id="147" name="Google Shape;147;p28"/>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148" name="Google Shape;148;p28"/>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149" name="Google Shape;149;p28"/>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150" name="Google Shape;150;p28"/>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Pendahuluan</a:t>
            </a:r>
            <a:endParaRPr b="1" i="0" sz="1000" u="none" cap="none" strike="noStrike">
              <a:solidFill>
                <a:schemeClr val="lt1"/>
              </a:solidFill>
              <a:latin typeface="Inter"/>
              <a:ea typeface="Inter"/>
              <a:cs typeface="Inter"/>
              <a:sym typeface="Inter"/>
            </a:endParaRPr>
          </a:p>
        </p:txBody>
      </p:sp>
      <p:sp>
        <p:nvSpPr>
          <p:cNvPr id="151" name="Google Shape;151;p28"/>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idx="1" type="body"/>
          </p:nvPr>
        </p:nvSpPr>
        <p:spPr>
          <a:xfrm>
            <a:off x="311699" y="1744750"/>
            <a:ext cx="7508325"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Sumber Data: </a:t>
            </a:r>
            <a:r>
              <a:rPr lang="en" sz="1600" u="sng">
                <a:solidFill>
                  <a:schemeClr val="hlink"/>
                </a:solidFill>
                <a:hlinkClick r:id="rId3"/>
              </a:rPr>
              <a:t>https://www.kaggle.com/datasets/yasserh/walmart-dataset</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Problem: </a:t>
            </a:r>
            <a:r>
              <a:rPr b="1" lang="en" sz="1500">
                <a:solidFill>
                  <a:srgbClr val="282828"/>
                </a:solidFill>
                <a:latin typeface="Inter"/>
                <a:ea typeface="Inter"/>
                <a:cs typeface="Inter"/>
                <a:sym typeface="Inter"/>
              </a:rPr>
              <a:t>regression </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Tujuan: </a:t>
            </a:r>
            <a:endParaRPr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Mengetahui pola (model) yang baik dalam memprediksi penjualan mingguan Walmart</a:t>
            </a:r>
            <a:endParaRPr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Mengetahui faktor-faktor apa saja yang memengaruhi penjualan mingguan Walmart</a:t>
            </a:r>
            <a:endParaRPr sz="1500">
              <a:solidFill>
                <a:srgbClr val="282828"/>
              </a:solidFill>
              <a:latin typeface="Inter"/>
              <a:ea typeface="Inter"/>
              <a:cs typeface="Inter"/>
              <a:sym typeface="Inter"/>
            </a:endParaRPr>
          </a:p>
          <a:p>
            <a:pPr indent="-228600" lvl="0" marL="457200" rtl="0" algn="l">
              <a:lnSpc>
                <a:spcPct val="115000"/>
              </a:lnSpc>
              <a:spcBef>
                <a:spcPts val="1000"/>
              </a:spcBef>
              <a:spcAft>
                <a:spcPts val="0"/>
              </a:spcAft>
              <a:buClr>
                <a:srgbClr val="282828"/>
              </a:buClr>
              <a:buSzPts val="1500"/>
              <a:buFont typeface="Inter"/>
              <a:buNone/>
            </a:pPr>
            <a:r>
              <a:t/>
            </a:r>
            <a:endParaRPr sz="1500">
              <a:solidFill>
                <a:srgbClr val="282828"/>
              </a:solidFill>
              <a:latin typeface="Inter"/>
              <a:ea typeface="Inter"/>
              <a:cs typeface="Inter"/>
              <a:sym typeface="Inter"/>
            </a:endParaRPr>
          </a:p>
        </p:txBody>
      </p:sp>
      <p:sp>
        <p:nvSpPr>
          <p:cNvPr id="157" name="Google Shape;157;p29"/>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Latar Belakang</a:t>
            </a:r>
            <a:endParaRPr b="1" i="0" sz="1000" u="none" cap="none" strike="noStrike">
              <a:solidFill>
                <a:srgbClr val="601F99"/>
              </a:solidFill>
              <a:latin typeface="Inter"/>
              <a:ea typeface="Inter"/>
              <a:cs typeface="Inter"/>
              <a:sym typeface="Inter"/>
            </a:endParaRPr>
          </a:p>
        </p:txBody>
      </p:sp>
      <p:sp>
        <p:nvSpPr>
          <p:cNvPr id="158" name="Google Shape;158;p29"/>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59" name="Google Shape;159;p29"/>
          <p:cNvGrpSpPr/>
          <p:nvPr/>
        </p:nvGrpSpPr>
        <p:grpSpPr>
          <a:xfrm>
            <a:off x="7503019" y="95797"/>
            <a:ext cx="1516771" cy="323122"/>
            <a:chOff x="400885" y="325214"/>
            <a:chExt cx="2298835" cy="489727"/>
          </a:xfrm>
        </p:grpSpPr>
        <p:pic>
          <p:nvPicPr>
            <p:cNvPr id="160" name="Google Shape;160;p29"/>
            <p:cNvPicPr preferRelativeResize="0"/>
            <p:nvPr/>
          </p:nvPicPr>
          <p:blipFill rotWithShape="1">
            <a:blip r:embed="rId4">
              <a:alphaModFix/>
            </a:blip>
            <a:srcRect b="0" l="0" r="0" t="0"/>
            <a:stretch/>
          </p:blipFill>
          <p:spPr>
            <a:xfrm>
              <a:off x="1906971" y="358726"/>
              <a:ext cx="792749" cy="422701"/>
            </a:xfrm>
            <a:prstGeom prst="rect">
              <a:avLst/>
            </a:prstGeom>
            <a:noFill/>
            <a:ln>
              <a:noFill/>
            </a:ln>
          </p:spPr>
        </p:pic>
        <p:cxnSp>
          <p:nvCxnSpPr>
            <p:cNvPr id="161" name="Google Shape;161;p29"/>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62" name="Google Shape;162;p29"/>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63" name="Google Shape;163;p29"/>
            <p:cNvPicPr preferRelativeResize="0"/>
            <p:nvPr/>
          </p:nvPicPr>
          <p:blipFill rotWithShape="1">
            <a:blip r:embed="rId5">
              <a:alphaModFix/>
            </a:blip>
            <a:srcRect b="0" l="9894" r="8731" t="0"/>
            <a:stretch/>
          </p:blipFill>
          <p:spPr>
            <a:xfrm>
              <a:off x="400885" y="325214"/>
              <a:ext cx="1033078" cy="489727"/>
            </a:xfrm>
            <a:prstGeom prst="rect">
              <a:avLst/>
            </a:prstGeom>
            <a:noFill/>
            <a:ln>
              <a:noFill/>
            </a:ln>
          </p:spPr>
        </p:pic>
      </p:grpSp>
      <p:sp>
        <p:nvSpPr>
          <p:cNvPr id="164" name="Google Shape;164;p29"/>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Latar Belakang Project</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168" name="Shape 168"/>
        <p:cNvGrpSpPr/>
        <p:nvPr/>
      </p:nvGrpSpPr>
      <p:grpSpPr>
        <a:xfrm>
          <a:off x="0" y="0"/>
          <a:ext cx="0" cy="0"/>
          <a:chOff x="0" y="0"/>
          <a:chExt cx="0" cy="0"/>
        </a:xfrm>
      </p:grpSpPr>
      <p:sp>
        <p:nvSpPr>
          <p:cNvPr id="169" name="Google Shape;169;p30"/>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Explorasi Data dan Visualisasi</a:t>
            </a:r>
            <a:endParaRPr sz="3600">
              <a:solidFill>
                <a:schemeClr val="lt1"/>
              </a:solidFill>
              <a:latin typeface="Maven Pro SemiBold"/>
              <a:ea typeface="Maven Pro SemiBold"/>
              <a:cs typeface="Maven Pro SemiBold"/>
              <a:sym typeface="Maven Pro SemiBold"/>
            </a:endParaRPr>
          </a:p>
        </p:txBody>
      </p:sp>
      <p:pic>
        <p:nvPicPr>
          <p:cNvPr id="170" name="Google Shape;170;p30"/>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171" name="Google Shape;171;p3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172" name="Google Shape;172;p3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173" name="Google Shape;173;p30"/>
          <p:cNvCxnSpPr/>
          <p:nvPr/>
        </p:nvCxnSpPr>
        <p:spPr>
          <a:xfrm>
            <a:off x="8315586" y="184990"/>
            <a:ext cx="0" cy="144674"/>
          </a:xfrm>
          <a:prstGeom prst="straightConnector1">
            <a:avLst/>
          </a:prstGeom>
          <a:noFill/>
          <a:ln cap="flat" cmpd="sng" w="9525">
            <a:solidFill>
              <a:srgbClr val="CCCCCC"/>
            </a:solidFill>
            <a:prstDash val="solid"/>
            <a:round/>
            <a:headEnd len="sm" w="sm" type="none"/>
            <a:tailEnd len="sm" w="sm" type="none"/>
          </a:ln>
        </p:spPr>
      </p:cxnSp>
      <p:cxnSp>
        <p:nvCxnSpPr>
          <p:cNvPr id="174" name="Google Shape;174;p30"/>
          <p:cNvCxnSpPr/>
          <p:nvPr/>
        </p:nvCxnSpPr>
        <p:spPr>
          <a:xfrm>
            <a:off x="8315529" y="184990"/>
            <a:ext cx="0" cy="144674"/>
          </a:xfrm>
          <a:prstGeom prst="straightConnector1">
            <a:avLst/>
          </a:prstGeom>
          <a:noFill/>
          <a:ln cap="flat" cmpd="sng" w="9525">
            <a:solidFill>
              <a:srgbClr val="CCCCCC"/>
            </a:solidFill>
            <a:prstDash val="solid"/>
            <a:round/>
            <a:headEnd len="sm" w="sm" type="none"/>
            <a:tailEnd len="sm" w="sm" type="none"/>
          </a:ln>
        </p:spPr>
      </p:cxnSp>
      <p:pic>
        <p:nvPicPr>
          <p:cNvPr id="175" name="Google Shape;175;p30"/>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176" name="Google Shape;176;p30"/>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177" name="Google Shape;177;p30"/>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178" name="Google Shape;178;p3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Explorasi Data dan Visualisasi</a:t>
            </a:r>
            <a:endParaRPr b="1" i="0" sz="1000" u="none" cap="none" strike="noStrike">
              <a:solidFill>
                <a:schemeClr val="lt1"/>
              </a:solidFill>
              <a:latin typeface="Inter"/>
              <a:ea typeface="Inter"/>
              <a:cs typeface="Inter"/>
              <a:sym typeface="Inter"/>
            </a:endParaRPr>
          </a:p>
        </p:txBody>
      </p:sp>
      <p:sp>
        <p:nvSpPr>
          <p:cNvPr id="179" name="Google Shape;179;p30"/>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idx="1" type="body"/>
          </p:nvPr>
        </p:nvSpPr>
        <p:spPr>
          <a:xfrm>
            <a:off x="311700" y="3385797"/>
            <a:ext cx="8365575" cy="122552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Walmart merupakan perusahaan retail multinasional yang berasal dari Amerika Serikat. Perusahaan ini sudah berdiri cukup lama, yaitu sejak tahun 1962. Singkat cerita, Walmart saat ini sudah berkembang begitu besar hingga jumlah konsumennya mencapai sekitar </a:t>
            </a:r>
            <a:r>
              <a:rPr b="1" lang="en" sz="1500">
                <a:solidFill>
                  <a:srgbClr val="282828"/>
                </a:solidFill>
                <a:latin typeface="Inter"/>
                <a:ea typeface="Inter"/>
                <a:cs typeface="Inter"/>
                <a:sym typeface="Inter"/>
              </a:rPr>
              <a:t>245 juta </a:t>
            </a:r>
            <a:r>
              <a:rPr lang="en" sz="1500">
                <a:solidFill>
                  <a:srgbClr val="282828"/>
                </a:solidFill>
                <a:latin typeface="Inter"/>
                <a:ea typeface="Inter"/>
                <a:cs typeface="Inter"/>
                <a:sym typeface="Inter"/>
              </a:rPr>
              <a:t>orang. Mereka juga memiliki sekitar </a:t>
            </a:r>
            <a:r>
              <a:rPr b="1" lang="en" sz="1500">
                <a:solidFill>
                  <a:srgbClr val="282828"/>
                </a:solidFill>
                <a:latin typeface="Inter"/>
                <a:ea typeface="Inter"/>
                <a:cs typeface="Inter"/>
                <a:sym typeface="Inter"/>
              </a:rPr>
              <a:t>10 ribu</a:t>
            </a:r>
            <a:r>
              <a:rPr lang="en" sz="1500">
                <a:solidFill>
                  <a:srgbClr val="282828"/>
                </a:solidFill>
                <a:latin typeface="Inter"/>
                <a:ea typeface="Inter"/>
                <a:cs typeface="Inter"/>
                <a:sym typeface="Inter"/>
              </a:rPr>
              <a:t> gerai yang tersebar di seluruh dunia.</a:t>
            </a:r>
            <a:endParaRPr sz="1500">
              <a:solidFill>
                <a:srgbClr val="282828"/>
              </a:solidFill>
              <a:latin typeface="Inter"/>
              <a:ea typeface="Inter"/>
              <a:cs typeface="Inter"/>
              <a:sym typeface="Inter"/>
            </a:endParaRPr>
          </a:p>
        </p:txBody>
      </p:sp>
      <p:sp>
        <p:nvSpPr>
          <p:cNvPr id="185" name="Google Shape;185;p3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
        <p:nvSpPr>
          <p:cNvPr id="186" name="Google Shape;186;p3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87" name="Google Shape;187;p31"/>
          <p:cNvGrpSpPr/>
          <p:nvPr/>
        </p:nvGrpSpPr>
        <p:grpSpPr>
          <a:xfrm>
            <a:off x="7503019" y="95797"/>
            <a:ext cx="1516771" cy="323122"/>
            <a:chOff x="400885" y="325214"/>
            <a:chExt cx="2298835" cy="489727"/>
          </a:xfrm>
        </p:grpSpPr>
        <p:pic>
          <p:nvPicPr>
            <p:cNvPr id="188" name="Google Shape;188;p31"/>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89" name="Google Shape;189;p31"/>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90" name="Google Shape;190;p31"/>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91" name="Google Shape;191;p31"/>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192" name="Google Shape;192;p31"/>
          <p:cNvSpPr txBox="1"/>
          <p:nvPr>
            <p:ph type="title"/>
          </p:nvPr>
        </p:nvSpPr>
        <p:spPr>
          <a:xfrm>
            <a:off x="311700" y="488331"/>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Business Understanding</a:t>
            </a:r>
            <a:endParaRPr sz="2820">
              <a:solidFill>
                <a:srgbClr val="A338EB"/>
              </a:solidFill>
              <a:latin typeface="Maven Pro SemiBold"/>
              <a:ea typeface="Maven Pro SemiBold"/>
              <a:cs typeface="Maven Pro SemiBold"/>
              <a:sym typeface="Maven Pro SemiBold"/>
            </a:endParaRPr>
          </a:p>
        </p:txBody>
      </p:sp>
      <p:pic>
        <p:nvPicPr>
          <p:cNvPr descr="https://raw.githubusercontent.com/Masterx-AI/Project_Retail_Analysis_with_Walmart/main/Wallmart1.jpg" id="193" name="Google Shape;193;p31"/>
          <p:cNvPicPr preferRelativeResize="0"/>
          <p:nvPr/>
        </p:nvPicPr>
        <p:blipFill rotWithShape="1">
          <a:blip r:embed="rId5">
            <a:alphaModFix/>
          </a:blip>
          <a:srcRect b="0" l="0" r="0" t="0"/>
          <a:stretch/>
        </p:blipFill>
        <p:spPr>
          <a:xfrm>
            <a:off x="428625" y="1244476"/>
            <a:ext cx="3638550" cy="20466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idx="1" type="body"/>
          </p:nvPr>
        </p:nvSpPr>
        <p:spPr>
          <a:xfrm>
            <a:off x="311700" y="1166265"/>
            <a:ext cx="8260800" cy="3076527"/>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Melalui bisnisnya, Walmart fokus menjual barang-barang yang murah dengan volume penjualan yang tinggi. Hingga saat ini Walmart masih setia dengan strategi </a:t>
            </a:r>
            <a:r>
              <a:rPr b="1" lang="en" sz="1500">
                <a:solidFill>
                  <a:srgbClr val="282828"/>
                </a:solidFill>
                <a:latin typeface="Inter"/>
                <a:ea typeface="Inter"/>
                <a:cs typeface="Inter"/>
                <a:sym typeface="Inter"/>
              </a:rPr>
              <a:t>EDLP</a:t>
            </a:r>
            <a:r>
              <a:rPr lang="en" sz="1500">
                <a:solidFill>
                  <a:srgbClr val="282828"/>
                </a:solidFill>
                <a:latin typeface="Inter"/>
                <a:ea typeface="Inter"/>
                <a:cs typeface="Inter"/>
                <a:sym typeface="Inter"/>
              </a:rPr>
              <a:t> (</a:t>
            </a:r>
            <a:r>
              <a:rPr i="1" lang="en" sz="1500">
                <a:solidFill>
                  <a:srgbClr val="282828"/>
                </a:solidFill>
                <a:latin typeface="Inter"/>
                <a:ea typeface="Inter"/>
                <a:cs typeface="Inter"/>
                <a:sym typeface="Inter"/>
              </a:rPr>
              <a:t>Every Day Low Price</a:t>
            </a:r>
            <a:r>
              <a:rPr lang="en" sz="1500">
                <a:solidFill>
                  <a:srgbClr val="282828"/>
                </a:solidFill>
                <a:latin typeface="Inter"/>
                <a:ea typeface="Inter"/>
                <a:cs typeface="Inter"/>
                <a:sym typeface="Inter"/>
              </a:rPr>
              <a:t>).</a:t>
            </a:r>
            <a:endParaRPr/>
          </a:p>
          <a:p>
            <a:pPr indent="0" lvl="0" marL="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Dengan peningkatan skala bisnis yang begitu pesat, tentu Walmart harus memutar otak agar kegiatan operasional bisnisnya menjadi lebih efisien. Dalam hal ini, solusi yang mereka pilih adalah memanfaatkan </a:t>
            </a:r>
            <a:r>
              <a:rPr b="1" lang="en" sz="1500">
                <a:solidFill>
                  <a:srgbClr val="282828"/>
                </a:solidFill>
                <a:latin typeface="Inter"/>
                <a:ea typeface="Inter"/>
                <a:cs typeface="Inter"/>
                <a:sym typeface="Inter"/>
              </a:rPr>
              <a:t>data</a:t>
            </a:r>
            <a:r>
              <a:rPr lang="en" sz="1500">
                <a:solidFill>
                  <a:srgbClr val="282828"/>
                </a:solidFill>
                <a:latin typeface="Inter"/>
                <a:ea typeface="Inter"/>
                <a:cs typeface="Inter"/>
                <a:sym typeface="Inter"/>
              </a:rPr>
              <a:t>.</a:t>
            </a:r>
            <a:endParaRPr/>
          </a:p>
          <a:p>
            <a:pPr indent="0" lvl="0" marL="0" rtl="0" algn="l">
              <a:lnSpc>
                <a:spcPct val="115000"/>
              </a:lnSpc>
              <a:spcBef>
                <a:spcPts val="0"/>
              </a:spcBef>
              <a:spcAft>
                <a:spcPts val="0"/>
              </a:spcAft>
              <a:buSzPts val="1800"/>
              <a:buNone/>
            </a:pPr>
            <a:r>
              <a:t/>
            </a:r>
            <a:endParaRPr sz="1500">
              <a:solidFill>
                <a:srgbClr val="282828"/>
              </a:solidFill>
              <a:latin typeface="Inter"/>
              <a:ea typeface="Inter"/>
              <a:cs typeface="Inter"/>
              <a:sym typeface="Inter"/>
            </a:endParaRPr>
          </a:p>
        </p:txBody>
      </p:sp>
      <p:sp>
        <p:nvSpPr>
          <p:cNvPr id="199" name="Google Shape;199;p3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
        <p:nvSpPr>
          <p:cNvPr id="200" name="Google Shape;200;p3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01" name="Google Shape;201;p32"/>
          <p:cNvGrpSpPr/>
          <p:nvPr/>
        </p:nvGrpSpPr>
        <p:grpSpPr>
          <a:xfrm>
            <a:off x="7503019" y="95797"/>
            <a:ext cx="1516771" cy="323122"/>
            <a:chOff x="400885" y="325214"/>
            <a:chExt cx="2298835" cy="489727"/>
          </a:xfrm>
        </p:grpSpPr>
        <p:pic>
          <p:nvPicPr>
            <p:cNvPr id="202" name="Google Shape;202;p3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03" name="Google Shape;203;p32"/>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204" name="Google Shape;204;p32"/>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205" name="Google Shape;205;p32"/>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206" name="Google Shape;206;p32"/>
          <p:cNvSpPr txBox="1"/>
          <p:nvPr>
            <p:ph type="title"/>
          </p:nvPr>
        </p:nvSpPr>
        <p:spPr>
          <a:xfrm>
            <a:off x="311700" y="424781"/>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Business Understanding</a:t>
            </a:r>
            <a:endParaRPr sz="2820">
              <a:solidFill>
                <a:srgbClr val="A338EB"/>
              </a:solidFill>
              <a:latin typeface="Maven Pro SemiBold"/>
              <a:ea typeface="Maven Pro SemiBold"/>
              <a:cs typeface="Maven Pro SemiBold"/>
              <a:sym typeface="Maven Pro SemiBold"/>
            </a:endParaRPr>
          </a:p>
        </p:txBody>
      </p:sp>
      <p:pic>
        <p:nvPicPr>
          <p:cNvPr id="207" name="Google Shape;207;p32"/>
          <p:cNvPicPr preferRelativeResize="0"/>
          <p:nvPr/>
        </p:nvPicPr>
        <p:blipFill rotWithShape="1">
          <a:blip r:embed="rId5">
            <a:alphaModFix/>
          </a:blip>
          <a:srcRect b="0" l="0" r="0" t="0"/>
          <a:stretch/>
        </p:blipFill>
        <p:spPr>
          <a:xfrm>
            <a:off x="4286825" y="2808527"/>
            <a:ext cx="3742544" cy="25093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idx="1" type="body"/>
          </p:nvPr>
        </p:nvSpPr>
        <p:spPr>
          <a:xfrm>
            <a:off x="311700" y="1556750"/>
            <a:ext cx="71913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	Data Walmart tidak perlu dibersihkan. Rincian dimensi datanya sendiri yaitu terdiri dari 6435 baris dengan 8 kolom dan tidak terdapat data yang missing. Berikut ini penjelasan masing-masing kolom:</a:t>
            </a:r>
            <a:endParaRPr/>
          </a:p>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 Store: nomor toko </a:t>
            </a:r>
            <a:endParaRPr/>
          </a:p>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 Date: tanggal penjualan</a:t>
            </a:r>
            <a:endParaRPr sz="1500">
              <a:solidFill>
                <a:srgbClr val="282828"/>
              </a:solidFill>
              <a:latin typeface="Inter"/>
              <a:ea typeface="Inter"/>
              <a:cs typeface="Inter"/>
              <a:sym typeface="Inter"/>
            </a:endParaRPr>
          </a:p>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 Weekly_Sales: penjualan mingguan toko</a:t>
            </a:r>
            <a:endParaRPr sz="1500">
              <a:solidFill>
                <a:srgbClr val="282828"/>
              </a:solidFill>
              <a:latin typeface="Inter"/>
              <a:ea typeface="Inter"/>
              <a:cs typeface="Inter"/>
              <a:sym typeface="Inter"/>
            </a:endParaRPr>
          </a:p>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 Holiday_Flag: banyaknya hari libur pada minggu tersebut</a:t>
            </a:r>
            <a:endParaRPr sz="1500">
              <a:solidFill>
                <a:srgbClr val="282828"/>
              </a:solidFill>
              <a:latin typeface="Inter"/>
              <a:ea typeface="Inter"/>
              <a:cs typeface="Inter"/>
              <a:sym typeface="Inter"/>
            </a:endParaRPr>
          </a:p>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 Temperature: suhu pada minggu penjualan</a:t>
            </a:r>
            <a:endParaRPr sz="1500">
              <a:solidFill>
                <a:srgbClr val="282828"/>
              </a:solidFill>
              <a:latin typeface="Inter"/>
              <a:ea typeface="Inter"/>
              <a:cs typeface="Inter"/>
              <a:sym typeface="Inter"/>
            </a:endParaRPr>
          </a:p>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 Fuel_Price: biaya bahan bakar di daerah tersebut</a:t>
            </a:r>
            <a:endParaRPr sz="1500">
              <a:solidFill>
                <a:srgbClr val="282828"/>
              </a:solidFill>
              <a:latin typeface="Inter"/>
              <a:ea typeface="Inter"/>
              <a:cs typeface="Inter"/>
              <a:sym typeface="Inter"/>
            </a:endParaRPr>
          </a:p>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 CPI: (Consumer Price Index) indeks harga konsumen yang berlaku</a:t>
            </a:r>
            <a:endParaRPr sz="1500">
              <a:solidFill>
                <a:srgbClr val="282828"/>
              </a:solidFill>
              <a:latin typeface="Inter"/>
              <a:ea typeface="Inter"/>
              <a:cs typeface="Inter"/>
              <a:sym typeface="Inter"/>
            </a:endParaRPr>
          </a:p>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 Unemployment: tingkat pengangguran yang berlaku</a:t>
            </a:r>
            <a:endParaRPr sz="1500">
              <a:solidFill>
                <a:srgbClr val="282828"/>
              </a:solidFill>
              <a:latin typeface="Inter"/>
              <a:ea typeface="Inter"/>
              <a:cs typeface="Inter"/>
              <a:sym typeface="Inter"/>
            </a:endParaRPr>
          </a:p>
        </p:txBody>
      </p:sp>
      <p:sp>
        <p:nvSpPr>
          <p:cNvPr id="213" name="Google Shape;213;p3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14" name="Google Shape;214;p33"/>
          <p:cNvGrpSpPr/>
          <p:nvPr/>
        </p:nvGrpSpPr>
        <p:grpSpPr>
          <a:xfrm>
            <a:off x="7503019" y="95797"/>
            <a:ext cx="1516771" cy="323122"/>
            <a:chOff x="400885" y="325214"/>
            <a:chExt cx="2298835" cy="489727"/>
          </a:xfrm>
        </p:grpSpPr>
        <p:pic>
          <p:nvPicPr>
            <p:cNvPr id="215" name="Google Shape;215;p33"/>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16" name="Google Shape;216;p33"/>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217" name="Google Shape;217;p33"/>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218" name="Google Shape;218;p33"/>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219" name="Google Shape;219;p33"/>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220" name="Google Shape;220;p3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